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docProps/custom.xml" ContentType="application/vnd.openxmlformats-officedocument.custom-propertie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21" r:id="rId3"/>
    <p:sldId id="333" r:id="rId4"/>
    <p:sldId id="307" r:id="rId5"/>
    <p:sldId id="329" r:id="rId6"/>
    <p:sldId id="338" r:id="rId7"/>
    <p:sldId id="291" r:id="rId8"/>
    <p:sldId id="347" r:id="rId9"/>
    <p:sldId id="306" r:id="rId10"/>
    <p:sldId id="302" r:id="rId11"/>
    <p:sldId id="326" r:id="rId12"/>
    <p:sldId id="339" r:id="rId13"/>
    <p:sldId id="342" r:id="rId14"/>
    <p:sldId id="343" r:id="rId15"/>
    <p:sldId id="319" r:id="rId16"/>
    <p:sldId id="316" r:id="rId17"/>
    <p:sldId id="311" r:id="rId18"/>
    <p:sldId id="346" r:id="rId19"/>
    <p:sldId id="341" r:id="rId20"/>
    <p:sldId id="344" r:id="rId21"/>
    <p:sldId id="345" r:id="rId22"/>
    <p:sldId id="313" r:id="rId2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E"/>
    <a:srgbClr val="14037B"/>
    <a:srgbClr val="A38EC8"/>
    <a:srgbClr val="91F0FD"/>
    <a:srgbClr val="04C8E2"/>
    <a:srgbClr val="FF0066"/>
    <a:srgbClr val="09FF78"/>
    <a:srgbClr val="B5A5D3"/>
    <a:srgbClr val="BE1285"/>
    <a:srgbClr val="29E2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0223" autoAdjust="0"/>
  </p:normalViewPr>
  <p:slideViewPr>
    <p:cSldViewPr>
      <p:cViewPr>
        <p:scale>
          <a:sx n="80" d="100"/>
          <a:sy n="80" d="100"/>
        </p:scale>
        <p:origin x="-18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ta4\users6\MNewiak\My%20Documents\Jobs%20and%20Gender\Charts\IN_Figure1_Panel_1_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ta4\users6\MNEWIAK\My%20Documents\Jobs%20and%20Gender\Charts\IN_Panel_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ta4\users6\MNewiak\My%20Documents\Jobs%20and%20Gender\Charts\IN_Figure1_Panel_1_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4880083796864843E-2"/>
          <c:y val="0.15767491563554537"/>
          <c:w val="0.61791374702015467"/>
          <c:h val="0.67398350206224222"/>
        </c:manualLayout>
      </c:layout>
      <c:lineChart>
        <c:grouping val="standard"/>
        <c:ser>
          <c:idx val="0"/>
          <c:order val="0"/>
          <c:tx>
            <c:strRef>
              <c:f>FLFP_1!$A$2</c:f>
              <c:strCache>
                <c:ptCount val="1"/>
                <c:pt idx="0">
                  <c:v>East Asia &amp; Pacific</c:v>
                </c:pt>
              </c:strCache>
            </c:strRef>
          </c:tx>
          <c:spPr>
            <a:ln w="50800">
              <a:solidFill>
                <a:srgbClr val="FFFF00"/>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FLFP_1!$B$2:$W$2</c:f>
              <c:numCache>
                <c:formatCode>General</c:formatCode>
                <c:ptCount val="22"/>
                <c:pt idx="0">
                  <c:v>66.691448205514789</c:v>
                </c:pt>
                <c:pt idx="1">
                  <c:v>66.801928450387933</c:v>
                </c:pt>
                <c:pt idx="2">
                  <c:v>66.751829815690414</c:v>
                </c:pt>
                <c:pt idx="3">
                  <c:v>66.646665486465324</c:v>
                </c:pt>
                <c:pt idx="4">
                  <c:v>66.578635963444114</c:v>
                </c:pt>
                <c:pt idx="5">
                  <c:v>66.477034699123365</c:v>
                </c:pt>
                <c:pt idx="6">
                  <c:v>66.410489843191712</c:v>
                </c:pt>
                <c:pt idx="7">
                  <c:v>66.096903820743293</c:v>
                </c:pt>
                <c:pt idx="8">
                  <c:v>65.82112675015145</c:v>
                </c:pt>
                <c:pt idx="9">
                  <c:v>65.697952426069889</c:v>
                </c:pt>
                <c:pt idx="10">
                  <c:v>65.469606437383661</c:v>
                </c:pt>
                <c:pt idx="11">
                  <c:v>65.312761354072848</c:v>
                </c:pt>
                <c:pt idx="12">
                  <c:v>64.956087793546018</c:v>
                </c:pt>
                <c:pt idx="13">
                  <c:v>64.685529437786059</c:v>
                </c:pt>
                <c:pt idx="14">
                  <c:v>64.458182400595078</c:v>
                </c:pt>
                <c:pt idx="15">
                  <c:v>64.262828505601519</c:v>
                </c:pt>
                <c:pt idx="16">
                  <c:v>64.111560702409918</c:v>
                </c:pt>
                <c:pt idx="17">
                  <c:v>64.124781792945058</c:v>
                </c:pt>
                <c:pt idx="18">
                  <c:v>63.841918014543936</c:v>
                </c:pt>
                <c:pt idx="19">
                  <c:v>63.653068813125408</c:v>
                </c:pt>
                <c:pt idx="20">
                  <c:v>63.616801402861824</c:v>
                </c:pt>
                <c:pt idx="21">
                  <c:v>63.508863208977232</c:v>
                </c:pt>
              </c:numCache>
            </c:numRef>
          </c:val>
        </c:ser>
        <c:ser>
          <c:idx val="1"/>
          <c:order val="1"/>
          <c:tx>
            <c:strRef>
              <c:f>FLFP_1!$A$3</c:f>
              <c:strCache>
                <c:ptCount val="1"/>
                <c:pt idx="0">
                  <c:v>Europe &amp; Central Asia </c:v>
                </c:pt>
              </c:strCache>
            </c:strRef>
          </c:tx>
          <c:spPr>
            <a:ln w="50800">
              <a:solidFill>
                <a:srgbClr val="00B050"/>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FLFP_1!$B$3:$W$3</c:f>
              <c:numCache>
                <c:formatCode>General</c:formatCode>
                <c:ptCount val="22"/>
                <c:pt idx="0">
                  <c:v>49.389537994940881</c:v>
                </c:pt>
                <c:pt idx="1">
                  <c:v>49.690204501825008</c:v>
                </c:pt>
                <c:pt idx="2">
                  <c:v>49.219573816612154</c:v>
                </c:pt>
                <c:pt idx="3">
                  <c:v>48.377674280248975</c:v>
                </c:pt>
                <c:pt idx="4">
                  <c:v>48.142141431668975</c:v>
                </c:pt>
                <c:pt idx="5">
                  <c:v>48.08279202893393</c:v>
                </c:pt>
                <c:pt idx="6">
                  <c:v>48.028925256725607</c:v>
                </c:pt>
                <c:pt idx="7">
                  <c:v>47.794423711278625</c:v>
                </c:pt>
                <c:pt idx="8">
                  <c:v>47.760444912780009</c:v>
                </c:pt>
                <c:pt idx="9">
                  <c:v>48.7810728291565</c:v>
                </c:pt>
                <c:pt idx="10">
                  <c:v>48.680822155283607</c:v>
                </c:pt>
                <c:pt idx="11">
                  <c:v>48.449486721762945</c:v>
                </c:pt>
                <c:pt idx="12">
                  <c:v>48.655903303136981</c:v>
                </c:pt>
                <c:pt idx="13">
                  <c:v>48.570897826054249</c:v>
                </c:pt>
                <c:pt idx="14">
                  <c:v>48.659527684963344</c:v>
                </c:pt>
                <c:pt idx="15">
                  <c:v>48.880455124389002</c:v>
                </c:pt>
                <c:pt idx="16">
                  <c:v>49.290612989638511</c:v>
                </c:pt>
                <c:pt idx="17">
                  <c:v>49.524741417335704</c:v>
                </c:pt>
                <c:pt idx="18">
                  <c:v>49.804707071182307</c:v>
                </c:pt>
                <c:pt idx="19">
                  <c:v>50.07890983627933</c:v>
                </c:pt>
                <c:pt idx="20">
                  <c:v>50.252262803354334</c:v>
                </c:pt>
                <c:pt idx="21">
                  <c:v>50.356360811522045</c:v>
                </c:pt>
              </c:numCache>
            </c:numRef>
          </c:val>
        </c:ser>
        <c:ser>
          <c:idx val="2"/>
          <c:order val="2"/>
          <c:tx>
            <c:strRef>
              <c:f>FLFP_1!$A$4</c:f>
              <c:strCache>
                <c:ptCount val="1"/>
                <c:pt idx="0">
                  <c:v>Latin America &amp; Caribbean</c:v>
                </c:pt>
              </c:strCache>
            </c:strRef>
          </c:tx>
          <c:spPr>
            <a:ln w="50800">
              <a:solidFill>
                <a:srgbClr val="0070C0"/>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FLFP_1!$B$4:$W$4</c:f>
              <c:numCache>
                <c:formatCode>General</c:formatCode>
                <c:ptCount val="22"/>
                <c:pt idx="0">
                  <c:v>40.261573777372497</c:v>
                </c:pt>
                <c:pt idx="1">
                  <c:v>41.647723162427425</c:v>
                </c:pt>
                <c:pt idx="2">
                  <c:v>43.483887698100794</c:v>
                </c:pt>
                <c:pt idx="3">
                  <c:v>43.769879445062244</c:v>
                </c:pt>
                <c:pt idx="4">
                  <c:v>44.491902793080229</c:v>
                </c:pt>
                <c:pt idx="5">
                  <c:v>45.483559241311376</c:v>
                </c:pt>
                <c:pt idx="6">
                  <c:v>45.267924085060443</c:v>
                </c:pt>
                <c:pt idx="7">
                  <c:v>46.637211057662029</c:v>
                </c:pt>
                <c:pt idx="8">
                  <c:v>47.084171594296969</c:v>
                </c:pt>
                <c:pt idx="9">
                  <c:v>47.963940920886188</c:v>
                </c:pt>
                <c:pt idx="10">
                  <c:v>48.025397576654257</c:v>
                </c:pt>
                <c:pt idx="11">
                  <c:v>48.712804319473058</c:v>
                </c:pt>
                <c:pt idx="12">
                  <c:v>49.587553009515005</c:v>
                </c:pt>
                <c:pt idx="13">
                  <c:v>49.795140882470434</c:v>
                </c:pt>
                <c:pt idx="14">
                  <c:v>50.795166857672676</c:v>
                </c:pt>
                <c:pt idx="15">
                  <c:v>51.346250444570863</c:v>
                </c:pt>
                <c:pt idx="16">
                  <c:v>51.503308442192065</c:v>
                </c:pt>
                <c:pt idx="17">
                  <c:v>51.808071010199448</c:v>
                </c:pt>
                <c:pt idx="18">
                  <c:v>52.159819560341305</c:v>
                </c:pt>
                <c:pt idx="19">
                  <c:v>52.602588659869475</c:v>
                </c:pt>
                <c:pt idx="20">
                  <c:v>53.20079135207191</c:v>
                </c:pt>
                <c:pt idx="21">
                  <c:v>53.520994148452857</c:v>
                </c:pt>
              </c:numCache>
            </c:numRef>
          </c:val>
        </c:ser>
        <c:ser>
          <c:idx val="3"/>
          <c:order val="3"/>
          <c:tx>
            <c:strRef>
              <c:f>FLFP_1!$A$5</c:f>
              <c:strCache>
                <c:ptCount val="1"/>
                <c:pt idx="0">
                  <c:v>MENA</c:v>
                </c:pt>
              </c:strCache>
            </c:strRef>
          </c:tx>
          <c:spPr>
            <a:ln w="50800">
              <a:solidFill>
                <a:srgbClr val="7030A0"/>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FLFP_1!$B$5:$W$5</c:f>
              <c:numCache>
                <c:formatCode>General</c:formatCode>
                <c:ptCount val="22"/>
                <c:pt idx="0">
                  <c:v>18.279641282195083</c:v>
                </c:pt>
                <c:pt idx="1">
                  <c:v>17.531605071395916</c:v>
                </c:pt>
                <c:pt idx="2">
                  <c:v>17.657137186922373</c:v>
                </c:pt>
                <c:pt idx="3">
                  <c:v>17.704943352457757</c:v>
                </c:pt>
                <c:pt idx="4">
                  <c:v>18.175863692166914</c:v>
                </c:pt>
                <c:pt idx="5">
                  <c:v>18.23744342424137</c:v>
                </c:pt>
                <c:pt idx="6">
                  <c:v>18.273382212765597</c:v>
                </c:pt>
                <c:pt idx="7">
                  <c:v>18.377865135447337</c:v>
                </c:pt>
                <c:pt idx="8">
                  <c:v>18.530829987325323</c:v>
                </c:pt>
                <c:pt idx="9">
                  <c:v>19.03754673484843</c:v>
                </c:pt>
                <c:pt idx="10">
                  <c:v>19.181144444388693</c:v>
                </c:pt>
                <c:pt idx="11">
                  <c:v>19.06905917541259</c:v>
                </c:pt>
                <c:pt idx="12">
                  <c:v>19.020789146584896</c:v>
                </c:pt>
                <c:pt idx="13">
                  <c:v>19.713842177377188</c:v>
                </c:pt>
                <c:pt idx="14">
                  <c:v>20.255630083186769</c:v>
                </c:pt>
                <c:pt idx="15">
                  <c:v>20.711172577840728</c:v>
                </c:pt>
                <c:pt idx="16">
                  <c:v>20.602514633843189</c:v>
                </c:pt>
                <c:pt idx="17">
                  <c:v>20.942268940286603</c:v>
                </c:pt>
                <c:pt idx="18">
                  <c:v>20.575451571213829</c:v>
                </c:pt>
                <c:pt idx="19">
                  <c:v>20.644039449754327</c:v>
                </c:pt>
                <c:pt idx="20">
                  <c:v>20.900538165519507</c:v>
                </c:pt>
                <c:pt idx="21">
                  <c:v>21.149004317748801</c:v>
                </c:pt>
              </c:numCache>
            </c:numRef>
          </c:val>
        </c:ser>
        <c:ser>
          <c:idx val="5"/>
          <c:order val="4"/>
          <c:tx>
            <c:strRef>
              <c:f>FLFP_1!$A$7</c:f>
              <c:strCache>
                <c:ptCount val="1"/>
                <c:pt idx="0">
                  <c:v>South Asia</c:v>
                </c:pt>
              </c:strCache>
            </c:strRef>
          </c:tx>
          <c:spPr>
            <a:ln w="50800">
              <a:solidFill>
                <a:srgbClr val="FF0000"/>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FLFP_1!$B$7:$W$7</c:f>
              <c:numCache>
                <c:formatCode>General</c:formatCode>
                <c:ptCount val="22"/>
                <c:pt idx="0">
                  <c:v>35.700705047384879</c:v>
                </c:pt>
                <c:pt idx="1">
                  <c:v>35.981197839644437</c:v>
                </c:pt>
                <c:pt idx="2">
                  <c:v>36.073873553299393</c:v>
                </c:pt>
                <c:pt idx="3">
                  <c:v>36.193110016730472</c:v>
                </c:pt>
                <c:pt idx="4">
                  <c:v>36.311034079002042</c:v>
                </c:pt>
                <c:pt idx="5">
                  <c:v>35.897368160965698</c:v>
                </c:pt>
                <c:pt idx="6">
                  <c:v>35.757635632374217</c:v>
                </c:pt>
                <c:pt idx="7">
                  <c:v>35.558965473089245</c:v>
                </c:pt>
                <c:pt idx="8">
                  <c:v>35.475236916894339</c:v>
                </c:pt>
                <c:pt idx="9">
                  <c:v>35.140487198186122</c:v>
                </c:pt>
                <c:pt idx="10">
                  <c:v>34.938127058753949</c:v>
                </c:pt>
                <c:pt idx="11">
                  <c:v>35.309939121535521</c:v>
                </c:pt>
                <c:pt idx="12">
                  <c:v>35.799165344026605</c:v>
                </c:pt>
                <c:pt idx="13">
                  <c:v>36.269987047016322</c:v>
                </c:pt>
                <c:pt idx="14">
                  <c:v>36.749828126406634</c:v>
                </c:pt>
                <c:pt idx="15">
                  <c:v>37.350138794784158</c:v>
                </c:pt>
                <c:pt idx="16">
                  <c:v>36.316986033199065</c:v>
                </c:pt>
                <c:pt idx="17">
                  <c:v>35.032918588121539</c:v>
                </c:pt>
                <c:pt idx="18">
                  <c:v>33.879339126563863</c:v>
                </c:pt>
                <c:pt idx="19">
                  <c:v>32.803641926509599</c:v>
                </c:pt>
                <c:pt idx="20">
                  <c:v>31.728082053974813</c:v>
                </c:pt>
                <c:pt idx="21">
                  <c:v>31.79562462674668</c:v>
                </c:pt>
              </c:numCache>
            </c:numRef>
          </c:val>
        </c:ser>
        <c:ser>
          <c:idx val="6"/>
          <c:order val="5"/>
          <c:tx>
            <c:strRef>
              <c:f>FLFP_1!$A$8</c:f>
              <c:strCache>
                <c:ptCount val="1"/>
                <c:pt idx="0">
                  <c:v>Sub-Saharan Africa</c:v>
                </c:pt>
              </c:strCache>
            </c:strRef>
          </c:tx>
          <c:spPr>
            <a:ln w="50800">
              <a:solidFill>
                <a:schemeClr val="accent6">
                  <a:lumMod val="75000"/>
                </a:schemeClr>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FLFP_1!$B$8:$W$8</c:f>
              <c:numCache>
                <c:formatCode>General</c:formatCode>
                <c:ptCount val="22"/>
                <c:pt idx="0">
                  <c:v>58.397035731687644</c:v>
                </c:pt>
                <c:pt idx="1">
                  <c:v>58.678269644762445</c:v>
                </c:pt>
                <c:pt idx="2">
                  <c:v>59.05158404192445</c:v>
                </c:pt>
                <c:pt idx="3">
                  <c:v>59.329840259926854</c:v>
                </c:pt>
                <c:pt idx="4">
                  <c:v>59.629213411973531</c:v>
                </c:pt>
                <c:pt idx="5">
                  <c:v>59.853341143196609</c:v>
                </c:pt>
                <c:pt idx="6">
                  <c:v>60.036749610972713</c:v>
                </c:pt>
                <c:pt idx="7">
                  <c:v>60.286688183885495</c:v>
                </c:pt>
                <c:pt idx="8">
                  <c:v>60.543548322143643</c:v>
                </c:pt>
                <c:pt idx="9">
                  <c:v>60.783888853930094</c:v>
                </c:pt>
                <c:pt idx="10">
                  <c:v>61.268885701878929</c:v>
                </c:pt>
                <c:pt idx="11">
                  <c:v>61.684905617615044</c:v>
                </c:pt>
                <c:pt idx="12">
                  <c:v>62.051218066104923</c:v>
                </c:pt>
                <c:pt idx="13">
                  <c:v>62.374799226885287</c:v>
                </c:pt>
                <c:pt idx="14">
                  <c:v>62.64077146029107</c:v>
                </c:pt>
                <c:pt idx="15">
                  <c:v>62.694880464400896</c:v>
                </c:pt>
                <c:pt idx="16">
                  <c:v>62.769966451685292</c:v>
                </c:pt>
                <c:pt idx="17">
                  <c:v>62.851032538656007</c:v>
                </c:pt>
                <c:pt idx="18">
                  <c:v>63.03120135453922</c:v>
                </c:pt>
                <c:pt idx="19">
                  <c:v>63.038206503388814</c:v>
                </c:pt>
                <c:pt idx="20">
                  <c:v>62.998100323184993</c:v>
                </c:pt>
                <c:pt idx="21">
                  <c:v>63.113779745089033</c:v>
                </c:pt>
              </c:numCache>
            </c:numRef>
          </c:val>
        </c:ser>
        <c:ser>
          <c:idx val="7"/>
          <c:order val="6"/>
          <c:tx>
            <c:strRef>
              <c:f>FLFP_1!$A$9</c:f>
              <c:strCache>
                <c:ptCount val="1"/>
                <c:pt idx="0">
                  <c:v>World </c:v>
                </c:pt>
              </c:strCache>
            </c:strRef>
          </c:tx>
          <c:spPr>
            <a:ln w="50800">
              <a:solidFill>
                <a:schemeClr val="tx1"/>
              </a:solidFill>
              <a:prstDash val="solid"/>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FLFP_1!$B$9:$W$9</c:f>
              <c:numCache>
                <c:formatCode>General</c:formatCode>
                <c:ptCount val="22"/>
                <c:pt idx="0">
                  <c:v>52.114587526161756</c:v>
                </c:pt>
                <c:pt idx="1">
                  <c:v>52.318461051639282</c:v>
                </c:pt>
                <c:pt idx="2">
                  <c:v>52.399917477587621</c:v>
                </c:pt>
                <c:pt idx="3">
                  <c:v>52.232380095117129</c:v>
                </c:pt>
                <c:pt idx="4">
                  <c:v>52.293623520104362</c:v>
                </c:pt>
                <c:pt idx="5">
                  <c:v>52.22657621291291</c:v>
                </c:pt>
                <c:pt idx="6">
                  <c:v>52.142083822149523</c:v>
                </c:pt>
                <c:pt idx="7">
                  <c:v>52.077311104458893</c:v>
                </c:pt>
                <c:pt idx="8">
                  <c:v>51.990780372585533</c:v>
                </c:pt>
                <c:pt idx="9">
                  <c:v>52.143382724864658</c:v>
                </c:pt>
                <c:pt idx="10">
                  <c:v>52.019935584297244</c:v>
                </c:pt>
                <c:pt idx="11">
                  <c:v>52.046008202000813</c:v>
                </c:pt>
                <c:pt idx="12">
                  <c:v>52.121817089905299</c:v>
                </c:pt>
                <c:pt idx="13">
                  <c:v>52.151250829084276</c:v>
                </c:pt>
                <c:pt idx="14">
                  <c:v>52.273341431828079</c:v>
                </c:pt>
                <c:pt idx="15">
                  <c:v>52.415917409564415</c:v>
                </c:pt>
                <c:pt idx="16">
                  <c:v>52.191442983107414</c:v>
                </c:pt>
                <c:pt idx="17">
                  <c:v>51.975377813606045</c:v>
                </c:pt>
                <c:pt idx="18">
                  <c:v>51.669742487529945</c:v>
                </c:pt>
                <c:pt idx="19">
                  <c:v>51.399159129463605</c:v>
                </c:pt>
                <c:pt idx="20">
                  <c:v>51.167533673804733</c:v>
                </c:pt>
                <c:pt idx="21">
                  <c:v>51.173985971930932</c:v>
                </c:pt>
              </c:numCache>
            </c:numRef>
          </c:val>
        </c:ser>
        <c:ser>
          <c:idx val="4"/>
          <c:order val="7"/>
          <c:tx>
            <c:strRef>
              <c:f>FLFP_1!$A$11</c:f>
              <c:strCache>
                <c:ptCount val="1"/>
                <c:pt idx="0">
                  <c:v>North America</c:v>
                </c:pt>
              </c:strCache>
            </c:strRef>
          </c:tx>
          <c:spPr>
            <a:ln w="50800">
              <a:solidFill>
                <a:srgbClr val="002060"/>
              </a:solidFill>
              <a:prstDash val="dash"/>
            </a:ln>
          </c:spPr>
          <c:marker>
            <c:symbol val="none"/>
          </c:marker>
          <c:cat>
            <c:strRef>
              <c:f>FLFP_1!$B$1:$W$1</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strCache>
            </c:strRef>
          </c:cat>
          <c:val>
            <c:numRef>
              <c:f>FLFP_1!$B$11:$W$11</c:f>
              <c:numCache>
                <c:formatCode>General</c:formatCode>
                <c:ptCount val="22"/>
                <c:pt idx="0">
                  <c:v>56.549150757984279</c:v>
                </c:pt>
                <c:pt idx="1">
                  <c:v>56.359455712075814</c:v>
                </c:pt>
                <c:pt idx="2">
                  <c:v>56.669810376314437</c:v>
                </c:pt>
                <c:pt idx="3">
                  <c:v>56.73990164703001</c:v>
                </c:pt>
                <c:pt idx="4">
                  <c:v>57.530178839309919</c:v>
                </c:pt>
                <c:pt idx="5">
                  <c:v>57.700352121350043</c:v>
                </c:pt>
                <c:pt idx="6">
                  <c:v>58.060278933560362</c:v>
                </c:pt>
                <c:pt idx="7">
                  <c:v>58.540156663085718</c:v>
                </c:pt>
                <c:pt idx="8">
                  <c:v>58.690148009576333</c:v>
                </c:pt>
                <c:pt idx="9">
                  <c:v>58.920156796727653</c:v>
                </c:pt>
                <c:pt idx="10">
                  <c:v>58.970054682883529</c:v>
                </c:pt>
                <c:pt idx="11">
                  <c:v>58.820008426153223</c:v>
                </c:pt>
                <c:pt idx="12">
                  <c:v>58.760346108289859</c:v>
                </c:pt>
                <c:pt idx="13">
                  <c:v>58.681494796997079</c:v>
                </c:pt>
                <c:pt idx="14">
                  <c:v>58.422542613499431</c:v>
                </c:pt>
                <c:pt idx="15">
                  <c:v>58.562726030515222</c:v>
                </c:pt>
                <c:pt idx="16">
                  <c:v>58.593219606325093</c:v>
                </c:pt>
                <c:pt idx="17">
                  <c:v>58.665104325260032</c:v>
                </c:pt>
                <c:pt idx="18">
                  <c:v>58.776728464262519</c:v>
                </c:pt>
                <c:pt idx="19">
                  <c:v>58.488758836182015</c:v>
                </c:pt>
                <c:pt idx="20">
                  <c:v>57.941900819116235</c:v>
                </c:pt>
                <c:pt idx="21">
                  <c:v>57.954034231315795</c:v>
                </c:pt>
              </c:numCache>
            </c:numRef>
          </c:val>
        </c:ser>
        <c:marker val="1"/>
        <c:axId val="162744960"/>
        <c:axId val="162754944"/>
      </c:lineChart>
      <c:catAx>
        <c:axId val="162744960"/>
        <c:scaling>
          <c:orientation val="minMax"/>
        </c:scaling>
        <c:axPos val="b"/>
        <c:tickLblPos val="nextTo"/>
        <c:txPr>
          <a:bodyPr/>
          <a:lstStyle/>
          <a:p>
            <a:pPr>
              <a:defRPr sz="1700" baseline="0"/>
            </a:pPr>
            <a:endParaRPr lang="en-US"/>
          </a:p>
        </c:txPr>
        <c:crossAx val="162754944"/>
        <c:crosses val="autoZero"/>
        <c:auto val="1"/>
        <c:lblAlgn val="ctr"/>
        <c:lblOffset val="100"/>
        <c:tickLblSkip val="5"/>
      </c:catAx>
      <c:valAx>
        <c:axId val="162754944"/>
        <c:scaling>
          <c:orientation val="minMax"/>
          <c:max val="75"/>
          <c:min val="0"/>
        </c:scaling>
        <c:axPos val="l"/>
        <c:majorGridlines>
          <c:spPr>
            <a:ln>
              <a:solidFill>
                <a:schemeClr val="accent1"/>
              </a:solidFill>
              <a:prstDash val="dash"/>
            </a:ln>
          </c:spPr>
        </c:majorGridlines>
        <c:numFmt formatCode="General" sourceLinked="1"/>
        <c:tickLblPos val="nextTo"/>
        <c:txPr>
          <a:bodyPr/>
          <a:lstStyle/>
          <a:p>
            <a:pPr>
              <a:defRPr sz="1700" baseline="0"/>
            </a:pPr>
            <a:endParaRPr lang="en-US"/>
          </a:p>
        </c:txPr>
        <c:crossAx val="162744960"/>
        <c:crosses val="autoZero"/>
        <c:crossBetween val="between"/>
      </c:valAx>
    </c:plotArea>
    <c:legend>
      <c:legendPos val="r"/>
      <c:layout>
        <c:manualLayout>
          <c:xMode val="edge"/>
          <c:yMode val="edge"/>
          <c:x val="0.70840292325844589"/>
          <c:y val="8.5617172853393347E-2"/>
          <c:w val="0.29159707674155411"/>
          <c:h val="0.81345725534308433"/>
        </c:manualLayout>
      </c:layout>
      <c:txPr>
        <a:bodyPr/>
        <a:lstStyle/>
        <a:p>
          <a:pPr>
            <a:defRPr sz="1600" baseline="0"/>
          </a:pPr>
          <a:endParaRPr lang="en-US"/>
        </a:p>
      </c:txPr>
    </c:legend>
    <c:plotVisOnly val="1"/>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5639584824624192E-2"/>
          <c:y val="0.15543824627555394"/>
          <c:w val="0.91626521684789464"/>
          <c:h val="0.55849820709031095"/>
        </c:manualLayout>
      </c:layout>
      <c:barChart>
        <c:barDir val="col"/>
        <c:grouping val="clustered"/>
        <c:ser>
          <c:idx val="2"/>
          <c:order val="2"/>
          <c:tx>
            <c:strRef>
              <c:f>[2]GGchart!$G$27</c:f>
              <c:strCache>
                <c:ptCount val="1"/>
                <c:pt idx="0">
                  <c:v>2010</c:v>
                </c:pt>
              </c:strCache>
            </c:strRef>
          </c:tx>
          <c:spPr>
            <a:solidFill>
              <a:srgbClr val="00B050"/>
            </a:solidFill>
          </c:spPr>
          <c:cat>
            <c:strRef>
              <c:f>[2]GGchart!$F$3:$F$13</c:f>
              <c:strCache>
                <c:ptCount val="11"/>
                <c:pt idx="0">
                  <c:v>Eastern and Middle Africa</c:v>
                </c:pt>
                <c:pt idx="1">
                  <c:v>OECD</c:v>
                </c:pt>
                <c:pt idx="2">
                  <c:v>Southern Africa</c:v>
                </c:pt>
                <c:pt idx="3">
                  <c:v>Caribbean</c:v>
                </c:pt>
                <c:pt idx="4">
                  <c:v>Eastern Europe and Central Asia</c:v>
                </c:pt>
                <c:pt idx="5">
                  <c:v>Western Africa</c:v>
                </c:pt>
                <c:pt idx="6">
                  <c:v>East Asia and the Pacific</c:v>
                </c:pt>
                <c:pt idx="7">
                  <c:v>South America</c:v>
                </c:pt>
                <c:pt idx="8">
                  <c:v>Central America</c:v>
                </c:pt>
                <c:pt idx="9">
                  <c:v>Southern Asia</c:v>
                </c:pt>
                <c:pt idx="10">
                  <c:v>Middle East and North Africa</c:v>
                </c:pt>
              </c:strCache>
            </c:strRef>
          </c:cat>
          <c:val>
            <c:numRef>
              <c:f>[2]GGchart!$H$27:$H$37</c:f>
              <c:numCache>
                <c:formatCode>General</c:formatCode>
                <c:ptCount val="11"/>
                <c:pt idx="0">
                  <c:v>12.215384615384664</c:v>
                </c:pt>
                <c:pt idx="1">
                  <c:v>12.302857142857144</c:v>
                </c:pt>
                <c:pt idx="2">
                  <c:v>15.3</c:v>
                </c:pt>
                <c:pt idx="3">
                  <c:v>16.423076923076923</c:v>
                </c:pt>
                <c:pt idx="4">
                  <c:v>16.51904761904763</c:v>
                </c:pt>
                <c:pt idx="5">
                  <c:v>18.668749999999871</c:v>
                </c:pt>
                <c:pt idx="6">
                  <c:v>19.100000000000005</c:v>
                </c:pt>
                <c:pt idx="7">
                  <c:v>24.215384615384615</c:v>
                </c:pt>
                <c:pt idx="8">
                  <c:v>35.275000000000013</c:v>
                </c:pt>
                <c:pt idx="9">
                  <c:v>36.050000000000004</c:v>
                </c:pt>
                <c:pt idx="10">
                  <c:v>51.142105263158058</c:v>
                </c:pt>
              </c:numCache>
            </c:numRef>
          </c:val>
        </c:ser>
        <c:gapWidth val="60"/>
        <c:axId val="162769536"/>
        <c:axId val="162865920"/>
      </c:barChart>
      <c:scatterChart>
        <c:scatterStyle val="lineMarker"/>
        <c:ser>
          <c:idx val="1"/>
          <c:order val="0"/>
          <c:tx>
            <c:strRef>
              <c:f>[2]GGchart!$G$3</c:f>
              <c:strCache>
                <c:ptCount val="1"/>
                <c:pt idx="0">
                  <c:v>1990</c:v>
                </c:pt>
              </c:strCache>
            </c:strRef>
          </c:tx>
          <c:spPr>
            <a:ln w="28575">
              <a:noFill/>
            </a:ln>
          </c:spPr>
          <c:marker>
            <c:symbol val="square"/>
            <c:size val="10"/>
            <c:spPr>
              <a:solidFill>
                <a:srgbClr val="FF0000"/>
              </a:solidFill>
            </c:spPr>
          </c:marker>
          <c:xVal>
            <c:strRef>
              <c:f>[2]GGchart!$F$3:$F$13</c:f>
              <c:strCache>
                <c:ptCount val="11"/>
                <c:pt idx="0">
                  <c:v>Eastern and Middle Africa</c:v>
                </c:pt>
                <c:pt idx="1">
                  <c:v>OECD</c:v>
                </c:pt>
                <c:pt idx="2">
                  <c:v>Southern Africa</c:v>
                </c:pt>
                <c:pt idx="3">
                  <c:v>Caribbean</c:v>
                </c:pt>
                <c:pt idx="4">
                  <c:v>Eastern Europe and Central Asia</c:v>
                </c:pt>
                <c:pt idx="5">
                  <c:v>Western Africa</c:v>
                </c:pt>
                <c:pt idx="6">
                  <c:v>East Asia and the Pacific</c:v>
                </c:pt>
                <c:pt idx="7">
                  <c:v>South America</c:v>
                </c:pt>
                <c:pt idx="8">
                  <c:v>Central America</c:v>
                </c:pt>
                <c:pt idx="9">
                  <c:v>Southern Asia</c:v>
                </c:pt>
                <c:pt idx="10">
                  <c:v>Middle East and North Africa</c:v>
                </c:pt>
              </c:strCache>
            </c:strRef>
          </c:xVal>
          <c:yVal>
            <c:numRef>
              <c:f>[2]GGchart!$H$3:$H$13</c:f>
              <c:numCache>
                <c:formatCode>General</c:formatCode>
                <c:ptCount val="11"/>
                <c:pt idx="0">
                  <c:v>16.473076923076924</c:v>
                </c:pt>
                <c:pt idx="1">
                  <c:v>21.311428571428568</c:v>
                </c:pt>
                <c:pt idx="2">
                  <c:v>21.580000000000002</c:v>
                </c:pt>
                <c:pt idx="3">
                  <c:v>25.015384615384615</c:v>
                </c:pt>
                <c:pt idx="4">
                  <c:v>17.276190476190475</c:v>
                </c:pt>
                <c:pt idx="5">
                  <c:v>26.593750000000007</c:v>
                </c:pt>
                <c:pt idx="6">
                  <c:v>22.876000000000005</c:v>
                </c:pt>
                <c:pt idx="7">
                  <c:v>38.015384615384448</c:v>
                </c:pt>
                <c:pt idx="8">
                  <c:v>47.575000000000003</c:v>
                </c:pt>
                <c:pt idx="9">
                  <c:v>44.65</c:v>
                </c:pt>
                <c:pt idx="10">
                  <c:v>58.805263157894508</c:v>
                </c:pt>
              </c:numCache>
            </c:numRef>
          </c:yVal>
        </c:ser>
        <c:ser>
          <c:idx val="0"/>
          <c:order val="1"/>
          <c:tx>
            <c:strRef>
              <c:f>[2]GGchart!$G$15</c:f>
              <c:strCache>
                <c:ptCount val="1"/>
                <c:pt idx="0">
                  <c:v>2000</c:v>
                </c:pt>
              </c:strCache>
            </c:strRef>
          </c:tx>
          <c:spPr>
            <a:ln w="28575">
              <a:noFill/>
            </a:ln>
          </c:spPr>
          <c:marker>
            <c:symbol val="diamond"/>
            <c:size val="11"/>
            <c:spPr>
              <a:solidFill>
                <a:srgbClr val="0070C0"/>
              </a:solidFill>
            </c:spPr>
          </c:marker>
          <c:xVal>
            <c:strRef>
              <c:f>[2]GGchart!$F$3:$F$13</c:f>
              <c:strCache>
                <c:ptCount val="11"/>
                <c:pt idx="0">
                  <c:v>Eastern and Middle Africa</c:v>
                </c:pt>
                <c:pt idx="1">
                  <c:v>OECD</c:v>
                </c:pt>
                <c:pt idx="2">
                  <c:v>Southern Africa</c:v>
                </c:pt>
                <c:pt idx="3">
                  <c:v>Caribbean</c:v>
                </c:pt>
                <c:pt idx="4">
                  <c:v>Eastern Europe and Central Asia</c:v>
                </c:pt>
                <c:pt idx="5">
                  <c:v>Western Africa</c:v>
                </c:pt>
                <c:pt idx="6">
                  <c:v>East Asia and the Pacific</c:v>
                </c:pt>
                <c:pt idx="7">
                  <c:v>South America</c:v>
                </c:pt>
                <c:pt idx="8">
                  <c:v>Central America</c:v>
                </c:pt>
                <c:pt idx="9">
                  <c:v>Southern Asia</c:v>
                </c:pt>
                <c:pt idx="10">
                  <c:v>Middle East and North Africa</c:v>
                </c:pt>
              </c:strCache>
            </c:strRef>
          </c:xVal>
          <c:yVal>
            <c:numRef>
              <c:f>[2]GGchart!$H$15:$H$25</c:f>
              <c:numCache>
                <c:formatCode>General</c:formatCode>
                <c:ptCount val="11"/>
                <c:pt idx="0">
                  <c:v>14.13846153846154</c:v>
                </c:pt>
                <c:pt idx="1">
                  <c:v>16.385714285714176</c:v>
                </c:pt>
                <c:pt idx="2">
                  <c:v>16.479999999999986</c:v>
                </c:pt>
                <c:pt idx="3">
                  <c:v>20.215384615384611</c:v>
                </c:pt>
                <c:pt idx="4">
                  <c:v>16.657142857142826</c:v>
                </c:pt>
                <c:pt idx="5">
                  <c:v>20.443749999999856</c:v>
                </c:pt>
                <c:pt idx="6">
                  <c:v>20.351999999999997</c:v>
                </c:pt>
                <c:pt idx="7">
                  <c:v>30.146153846153826</c:v>
                </c:pt>
                <c:pt idx="8">
                  <c:v>42</c:v>
                </c:pt>
                <c:pt idx="9">
                  <c:v>40.837500000000006</c:v>
                </c:pt>
                <c:pt idx="10">
                  <c:v>54.284210526315803</c:v>
                </c:pt>
              </c:numCache>
            </c:numRef>
          </c:yVal>
        </c:ser>
        <c:axId val="162769536"/>
        <c:axId val="162865920"/>
      </c:scatterChart>
      <c:catAx>
        <c:axId val="162769536"/>
        <c:scaling>
          <c:orientation val="minMax"/>
        </c:scaling>
        <c:axPos val="b"/>
        <c:tickLblPos val="nextTo"/>
        <c:txPr>
          <a:bodyPr/>
          <a:lstStyle/>
          <a:p>
            <a:pPr>
              <a:defRPr sz="1200" baseline="0"/>
            </a:pPr>
            <a:endParaRPr lang="en-US"/>
          </a:p>
        </c:txPr>
        <c:crossAx val="162865920"/>
        <c:crosses val="autoZero"/>
        <c:auto val="1"/>
        <c:lblAlgn val="ctr"/>
        <c:lblOffset val="100"/>
      </c:catAx>
      <c:valAx>
        <c:axId val="162865920"/>
        <c:scaling>
          <c:orientation val="minMax"/>
        </c:scaling>
        <c:axPos val="l"/>
        <c:majorGridlines/>
        <c:numFmt formatCode="0" sourceLinked="0"/>
        <c:tickLblPos val="nextTo"/>
        <c:txPr>
          <a:bodyPr/>
          <a:lstStyle/>
          <a:p>
            <a:pPr>
              <a:defRPr sz="1400" baseline="0"/>
            </a:pPr>
            <a:endParaRPr lang="en-US"/>
          </a:p>
        </c:txPr>
        <c:crossAx val="162769536"/>
        <c:crosses val="autoZero"/>
        <c:crossBetween val="between"/>
      </c:valAx>
    </c:plotArea>
    <c:legend>
      <c:legendPos val="r"/>
      <c:layout>
        <c:manualLayout>
          <c:xMode val="edge"/>
          <c:yMode val="edge"/>
          <c:x val="8.9378429968981168E-2"/>
          <c:y val="0.1560641011422878"/>
          <c:w val="0.35035570180593345"/>
          <c:h val="0.11110779791579305"/>
        </c:manualLayout>
      </c:layout>
      <c:txPr>
        <a:bodyPr/>
        <a:lstStyle/>
        <a:p>
          <a:pPr>
            <a:defRPr sz="1800" baseline="0"/>
          </a:pPr>
          <a:endParaRPr lang="en-US"/>
        </a:p>
      </c:txPr>
    </c:legend>
    <c:plotVisOnly val="1"/>
    <c:dispBlanksAs val="gap"/>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9084256417100404E-2"/>
          <c:y val="0.18962100642592122"/>
          <c:w val="0.91470639263312581"/>
          <c:h val="0.64172142275319366"/>
        </c:manualLayout>
      </c:layout>
      <c:barChart>
        <c:barDir val="col"/>
        <c:grouping val="clustered"/>
        <c:ser>
          <c:idx val="2"/>
          <c:order val="2"/>
          <c:tx>
            <c:strRef>
              <c:f>Literacy!$E$28</c:f>
              <c:strCache>
                <c:ptCount val="1"/>
                <c:pt idx="0">
                  <c:v>2010</c:v>
                </c:pt>
              </c:strCache>
            </c:strRef>
          </c:tx>
          <c:spPr>
            <a:solidFill>
              <a:srgbClr val="00B050"/>
            </a:solidFill>
          </c:spPr>
          <c:cat>
            <c:strRef>
              <c:f>Literacy!$B$29:$B$35</c:f>
              <c:strCache>
                <c:ptCount val="7"/>
                <c:pt idx="0">
                  <c:v>South Asia</c:v>
                </c:pt>
                <c:pt idx="1">
                  <c:v>Sub-Saharan Africa</c:v>
                </c:pt>
                <c:pt idx="2">
                  <c:v>MENA</c:v>
                </c:pt>
                <c:pt idx="3">
                  <c:v>World</c:v>
                </c:pt>
                <c:pt idx="4">
                  <c:v>East Asia &amp; Pacific</c:v>
                </c:pt>
                <c:pt idx="5">
                  <c:v>Latin America &amp; Caribbean</c:v>
                </c:pt>
                <c:pt idx="6">
                  <c:v>Europe &amp; Central Asia</c:v>
                </c:pt>
              </c:strCache>
            </c:strRef>
          </c:cat>
          <c:val>
            <c:numRef>
              <c:f>Literacy!$E$29:$E$35</c:f>
              <c:numCache>
                <c:formatCode>General</c:formatCode>
                <c:ptCount val="7"/>
                <c:pt idx="0">
                  <c:v>22.926699999999933</c:v>
                </c:pt>
                <c:pt idx="1">
                  <c:v>16.840899999999987</c:v>
                </c:pt>
                <c:pt idx="2">
                  <c:v>15.2742</c:v>
                </c:pt>
                <c:pt idx="3">
                  <c:v>8.9177000000000017</c:v>
                </c:pt>
                <c:pt idx="4">
                  <c:v>5.0506000000000029</c:v>
                </c:pt>
                <c:pt idx="5">
                  <c:v>1.4444000000000017</c:v>
                </c:pt>
                <c:pt idx="6">
                  <c:v>1.1617999999999973</c:v>
                </c:pt>
              </c:numCache>
            </c:numRef>
          </c:val>
        </c:ser>
        <c:gapWidth val="90"/>
        <c:axId val="162949376"/>
        <c:axId val="162963840"/>
      </c:barChart>
      <c:lineChart>
        <c:grouping val="standard"/>
        <c:ser>
          <c:idx val="0"/>
          <c:order val="0"/>
          <c:tx>
            <c:strRef>
              <c:f>Literacy!$C$28</c:f>
              <c:strCache>
                <c:ptCount val="1"/>
                <c:pt idx="0">
                  <c:v>1990</c:v>
                </c:pt>
              </c:strCache>
            </c:strRef>
          </c:tx>
          <c:spPr>
            <a:ln>
              <a:noFill/>
            </a:ln>
          </c:spPr>
          <c:marker>
            <c:symbol val="square"/>
            <c:size val="14"/>
            <c:spPr>
              <a:solidFill>
                <a:srgbClr val="FF0000"/>
              </a:solidFill>
              <a:ln>
                <a:noFill/>
              </a:ln>
            </c:spPr>
          </c:marker>
          <c:cat>
            <c:strRef>
              <c:f>Literacy!$B$29:$B$35</c:f>
              <c:strCache>
                <c:ptCount val="7"/>
                <c:pt idx="0">
                  <c:v>South Asia</c:v>
                </c:pt>
                <c:pt idx="1">
                  <c:v>Sub-Saharan Africa</c:v>
                </c:pt>
                <c:pt idx="2">
                  <c:v>MENA</c:v>
                </c:pt>
                <c:pt idx="3">
                  <c:v>World</c:v>
                </c:pt>
                <c:pt idx="4">
                  <c:v>East Asia &amp; Pacific</c:v>
                </c:pt>
                <c:pt idx="5">
                  <c:v>Latin America &amp; Caribbean</c:v>
                </c:pt>
                <c:pt idx="6">
                  <c:v>Europe &amp; Central Asia</c:v>
                </c:pt>
              </c:strCache>
            </c:strRef>
          </c:cat>
          <c:val>
            <c:numRef>
              <c:f>Literacy!$C$29:$C$35</c:f>
              <c:numCache>
                <c:formatCode>General</c:formatCode>
                <c:ptCount val="7"/>
                <c:pt idx="0">
                  <c:v>25.661000000000001</c:v>
                </c:pt>
                <c:pt idx="1">
                  <c:v>20.652300000000004</c:v>
                </c:pt>
                <c:pt idx="2">
                  <c:v>23.662599999999955</c:v>
                </c:pt>
                <c:pt idx="3">
                  <c:v>12.6233</c:v>
                </c:pt>
                <c:pt idx="4">
                  <c:v>14.356400000000034</c:v>
                </c:pt>
                <c:pt idx="5">
                  <c:v>2.5454000000000008</c:v>
                </c:pt>
                <c:pt idx="6">
                  <c:v>2.5404000000000053</c:v>
                </c:pt>
              </c:numCache>
            </c:numRef>
          </c:val>
        </c:ser>
        <c:ser>
          <c:idx val="1"/>
          <c:order val="1"/>
          <c:tx>
            <c:strRef>
              <c:f>Literacy!$D$28</c:f>
              <c:strCache>
                <c:ptCount val="1"/>
                <c:pt idx="0">
                  <c:v>2000</c:v>
                </c:pt>
              </c:strCache>
            </c:strRef>
          </c:tx>
          <c:spPr>
            <a:ln>
              <a:noFill/>
            </a:ln>
          </c:spPr>
          <c:marker>
            <c:symbol val="diamond"/>
            <c:size val="17"/>
            <c:spPr>
              <a:solidFill>
                <a:srgbClr val="0070C0"/>
              </a:solidFill>
              <a:ln>
                <a:noFill/>
              </a:ln>
            </c:spPr>
          </c:marker>
          <c:cat>
            <c:strRef>
              <c:f>Literacy!$B$29:$B$35</c:f>
              <c:strCache>
                <c:ptCount val="7"/>
                <c:pt idx="0">
                  <c:v>South Asia</c:v>
                </c:pt>
                <c:pt idx="1">
                  <c:v>Sub-Saharan Africa</c:v>
                </c:pt>
                <c:pt idx="2">
                  <c:v>MENA</c:v>
                </c:pt>
                <c:pt idx="3">
                  <c:v>World</c:v>
                </c:pt>
                <c:pt idx="4">
                  <c:v>East Asia &amp; Pacific</c:v>
                </c:pt>
                <c:pt idx="5">
                  <c:v>Latin America &amp; Caribbean</c:v>
                </c:pt>
                <c:pt idx="6">
                  <c:v>Europe &amp; Central Asia</c:v>
                </c:pt>
              </c:strCache>
            </c:strRef>
          </c:cat>
          <c:val>
            <c:numRef>
              <c:f>Literacy!$D$29:$D$35</c:f>
              <c:numCache>
                <c:formatCode>General</c:formatCode>
                <c:ptCount val="7"/>
                <c:pt idx="0">
                  <c:v>24.2211</c:v>
                </c:pt>
                <c:pt idx="1">
                  <c:v>19.396600000000007</c:v>
                </c:pt>
                <c:pt idx="2">
                  <c:v>18.954499999999989</c:v>
                </c:pt>
                <c:pt idx="3">
                  <c:v>10.004200000000001</c:v>
                </c:pt>
                <c:pt idx="4">
                  <c:v>7.0887000000000029</c:v>
                </c:pt>
                <c:pt idx="5">
                  <c:v>1.5703000000000031</c:v>
                </c:pt>
                <c:pt idx="6">
                  <c:v>1.6924999999999955</c:v>
                </c:pt>
              </c:numCache>
            </c:numRef>
          </c:val>
        </c:ser>
        <c:marker val="1"/>
        <c:axId val="162949376"/>
        <c:axId val="162963840"/>
      </c:lineChart>
      <c:catAx>
        <c:axId val="162949376"/>
        <c:scaling>
          <c:orientation val="minMax"/>
        </c:scaling>
        <c:axPos val="b"/>
        <c:tickLblPos val="nextTo"/>
        <c:txPr>
          <a:bodyPr/>
          <a:lstStyle/>
          <a:p>
            <a:pPr>
              <a:defRPr sz="1400" baseline="0"/>
            </a:pPr>
            <a:endParaRPr lang="en-US"/>
          </a:p>
        </c:txPr>
        <c:crossAx val="162963840"/>
        <c:crosses val="autoZero"/>
        <c:auto val="1"/>
        <c:lblAlgn val="ctr"/>
        <c:lblOffset val="100"/>
      </c:catAx>
      <c:valAx>
        <c:axId val="162963840"/>
        <c:scaling>
          <c:orientation val="minMax"/>
        </c:scaling>
        <c:axPos val="l"/>
        <c:majorGridlines>
          <c:spPr>
            <a:ln>
              <a:solidFill>
                <a:schemeClr val="accent1">
                  <a:lumMod val="40000"/>
                  <a:lumOff val="60000"/>
                </a:schemeClr>
              </a:solidFill>
              <a:prstDash val="dash"/>
            </a:ln>
          </c:spPr>
        </c:majorGridlines>
        <c:numFmt formatCode="General" sourceLinked="1"/>
        <c:tickLblPos val="nextTo"/>
        <c:txPr>
          <a:bodyPr/>
          <a:lstStyle/>
          <a:p>
            <a:pPr>
              <a:defRPr sz="1400" baseline="0"/>
            </a:pPr>
            <a:endParaRPr lang="en-US"/>
          </a:p>
        </c:txPr>
        <c:crossAx val="162949376"/>
        <c:crosses val="autoZero"/>
        <c:crossBetween val="between"/>
      </c:valAx>
      <c:spPr>
        <a:solidFill>
          <a:schemeClr val="bg1">
            <a:alpha val="67000"/>
          </a:schemeClr>
        </a:solidFill>
      </c:spPr>
    </c:plotArea>
    <c:legend>
      <c:legendPos val="r"/>
      <c:layout>
        <c:manualLayout>
          <c:xMode val="edge"/>
          <c:yMode val="edge"/>
          <c:x val="0.73578046077573633"/>
          <c:y val="0.27657118291248139"/>
          <c:w val="0.16208645291646609"/>
          <c:h val="0.275257489365554"/>
        </c:manualLayout>
      </c:layout>
      <c:txPr>
        <a:bodyPr/>
        <a:lstStyle/>
        <a:p>
          <a:pPr>
            <a:defRPr sz="1800" baseline="0"/>
          </a:pPr>
          <a:endParaRPr lang="en-US"/>
        </a:p>
      </c:txPr>
    </c:legend>
    <c:plotVisOnly val="1"/>
    <c:dispBlanksAs val="gap"/>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solidFill>
                  <a:schemeClr val="tx2"/>
                </a:solidFill>
              </a:rPr>
              <a:t>Latin America and the Caribbean</a:t>
            </a:r>
          </a:p>
        </c:rich>
      </c:tx>
      <c:layout>
        <c:manualLayout>
          <c:xMode val="edge"/>
          <c:yMode val="edge"/>
          <c:x val="8.8988001499812563E-2"/>
          <c:y val="3.7037037037037056E-2"/>
        </c:manualLayout>
      </c:layout>
    </c:title>
    <c:view3D>
      <c:rotX val="20"/>
      <c:rotY val="110"/>
      <c:perspective val="30"/>
    </c:view3D>
    <c:plotArea>
      <c:layout>
        <c:manualLayout>
          <c:layoutTarget val="inner"/>
          <c:xMode val="edge"/>
          <c:yMode val="edge"/>
          <c:x val="4.8873931081195622E-3"/>
          <c:y val="0.36303865425912668"/>
          <c:w val="0.99511277887138783"/>
          <c:h val="0.61659985683608098"/>
        </c:manualLayout>
      </c:layout>
      <c:pie3DChart>
        <c:varyColors val="1"/>
        <c:ser>
          <c:idx val="0"/>
          <c:order val="0"/>
          <c:tx>
            <c:strRef>
              <c:f>Sheet1!$B$1</c:f>
              <c:strCache>
                <c:ptCount val="1"/>
                <c:pt idx="0">
                  <c:v>Latin America and the Caribbean</c:v>
                </c:pt>
              </c:strCache>
            </c:strRef>
          </c:tx>
          <c:dPt>
            <c:idx val="0"/>
            <c:explosion val="37"/>
            <c:spPr>
              <a:solidFill>
                <a:srgbClr val="FF0000"/>
              </a:solidFill>
            </c:spPr>
          </c:dPt>
          <c:dPt>
            <c:idx val="1"/>
            <c:spPr>
              <a:solidFill>
                <a:srgbClr val="0070C0"/>
              </a:solidFill>
            </c:spPr>
          </c:dPt>
          <c:dLbls>
            <c:dLbl>
              <c:idx val="0"/>
              <c:layout>
                <c:manualLayout>
                  <c:x val="-2.0833333333333412E-2"/>
                  <c:y val="-0.43961047482701215"/>
                </c:manualLayout>
              </c:layout>
              <c:tx>
                <c:rich>
                  <a:bodyPr/>
                  <a:lstStyle/>
                  <a:p>
                    <a:r>
                      <a:rPr lang="en-US" b="1" dirty="0" smtClean="0">
                        <a:solidFill>
                          <a:schemeClr val="tx2"/>
                        </a:solidFill>
                      </a:rPr>
                      <a:t>17%</a:t>
                    </a:r>
                    <a:endParaRPr lang="en-US" b="1" dirty="0">
                      <a:solidFill>
                        <a:schemeClr val="tx2"/>
                      </a:solidFill>
                    </a:endParaRPr>
                  </a:p>
                </c:rich>
              </c:tx>
              <c:dLblPos val="bestFit"/>
              <c:showVal val="1"/>
            </c:dLbl>
            <c:delete val="1"/>
          </c:dLbls>
          <c:cat>
            <c:numRef>
              <c:f>Sheet1!$A$2:$A$3</c:f>
              <c:numCache>
                <c:formatCode>General</c:formatCode>
                <c:ptCount val="2"/>
              </c:numCache>
            </c:numRef>
          </c:cat>
          <c:val>
            <c:numRef>
              <c:f>Sheet1!$B$2:$B$3</c:f>
              <c:numCache>
                <c:formatCode>General</c:formatCode>
                <c:ptCount val="2"/>
                <c:pt idx="0">
                  <c:v>0.16800000000000001</c:v>
                </c:pt>
                <c:pt idx="1">
                  <c:v>0.83200000000000063</c:v>
                </c:pt>
              </c:numCache>
            </c:numRef>
          </c:val>
        </c:ser>
      </c:pie3D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2000" dirty="0">
                <a:solidFill>
                  <a:schemeClr val="tx2"/>
                </a:solidFill>
              </a:rPr>
              <a:t>Europe and Central Asia</a:t>
            </a:r>
          </a:p>
        </c:rich>
      </c:tx>
      <c:layout>
        <c:manualLayout>
          <c:xMode val="edge"/>
          <c:yMode val="edge"/>
          <c:x val="0.14122666958296942"/>
          <c:y val="0"/>
        </c:manualLayout>
      </c:layout>
    </c:title>
    <c:view3D>
      <c:rotX val="20"/>
      <c:rotY val="110"/>
      <c:perspective val="30"/>
    </c:view3D>
    <c:plotArea>
      <c:layout>
        <c:manualLayout>
          <c:layoutTarget val="inner"/>
          <c:xMode val="edge"/>
          <c:yMode val="edge"/>
          <c:x val="3.8194225721784776E-2"/>
          <c:y val="0.34628608923884757"/>
          <c:w val="0.96180592009332377"/>
          <c:h val="0.62920401776700985"/>
        </c:manualLayout>
      </c:layout>
      <c:pie3DChart>
        <c:varyColors val="1"/>
        <c:ser>
          <c:idx val="0"/>
          <c:order val="0"/>
          <c:tx>
            <c:strRef>
              <c:f>Sheet1!$B$1</c:f>
              <c:strCache>
                <c:ptCount val="1"/>
                <c:pt idx="0">
                  <c:v>Europe and Central Asia</c:v>
                </c:pt>
              </c:strCache>
            </c:strRef>
          </c:tx>
          <c:explosion val="25"/>
          <c:dPt>
            <c:idx val="0"/>
            <c:spPr>
              <a:solidFill>
                <a:srgbClr val="FF0000"/>
              </a:solidFill>
            </c:spPr>
          </c:dPt>
          <c:dPt>
            <c:idx val="1"/>
            <c:explosion val="30"/>
            <c:spPr>
              <a:solidFill>
                <a:srgbClr val="0070C0"/>
              </a:solidFill>
            </c:spPr>
          </c:dPt>
          <c:dLbls>
            <c:dLbl>
              <c:idx val="0"/>
              <c:layout>
                <c:manualLayout>
                  <c:x val="-2.5645505249343892E-2"/>
                  <c:y val="-0.35980469353095845"/>
                </c:manualLayout>
              </c:layout>
              <c:tx>
                <c:rich>
                  <a:bodyPr/>
                  <a:lstStyle/>
                  <a:p>
                    <a:r>
                      <a:rPr lang="en-US" b="1" dirty="0" smtClean="0">
                        <a:solidFill>
                          <a:schemeClr val="tx2"/>
                        </a:solidFill>
                      </a:rPr>
                      <a:t>14%</a:t>
                    </a:r>
                    <a:endParaRPr lang="en-US" b="1" dirty="0">
                      <a:solidFill>
                        <a:schemeClr val="tx2"/>
                      </a:solidFill>
                    </a:endParaRPr>
                  </a:p>
                </c:rich>
              </c:tx>
              <c:dLblPos val="bestFit"/>
              <c:showVal val="1"/>
            </c:dLbl>
            <c:delete val="1"/>
          </c:dLbls>
          <c:cat>
            <c:numRef>
              <c:f>Sheet1!$A$2:$A$3</c:f>
              <c:numCache>
                <c:formatCode>General</c:formatCode>
                <c:ptCount val="2"/>
              </c:numCache>
            </c:numRef>
          </c:cat>
          <c:val>
            <c:numRef>
              <c:f>Sheet1!$B$2:$B$3</c:f>
              <c:numCache>
                <c:formatCode>General</c:formatCode>
                <c:ptCount val="2"/>
                <c:pt idx="0">
                  <c:v>0.14100000000000001</c:v>
                </c:pt>
                <c:pt idx="1">
                  <c:v>0.85900000000000065</c:v>
                </c:pt>
              </c:numCache>
            </c:numRef>
          </c:val>
        </c:ser>
      </c:pie3D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1" dirty="0" smtClean="0">
                <a:solidFill>
                  <a:schemeClr val="tx2"/>
                </a:solidFill>
                <a:latin typeface="+mn-lt"/>
              </a:rPr>
              <a:t>MENA</a:t>
            </a:r>
            <a:endParaRPr lang="en-US" sz="2000" b="1" dirty="0">
              <a:solidFill>
                <a:schemeClr val="tx2"/>
              </a:solidFill>
            </a:endParaRPr>
          </a:p>
        </c:rich>
      </c:tx>
      <c:layout>
        <c:manualLayout>
          <c:xMode val="edge"/>
          <c:yMode val="edge"/>
          <c:x val="0.34692506109150267"/>
          <c:y val="0.14285714285714368"/>
        </c:manualLayout>
      </c:layout>
    </c:title>
    <c:view3D>
      <c:rotX val="20"/>
      <c:rotY val="80"/>
      <c:perspective val="30"/>
    </c:view3D>
    <c:plotArea>
      <c:layout>
        <c:manualLayout>
          <c:layoutTarget val="inner"/>
          <c:xMode val="edge"/>
          <c:yMode val="edge"/>
          <c:x val="6.4233103674540701E-2"/>
          <c:y val="0.39314722023383442"/>
          <c:w val="0.89410011248593924"/>
          <c:h val="0.60685258092738359"/>
        </c:manualLayout>
      </c:layout>
      <c:pie3DChart>
        <c:varyColors val="1"/>
        <c:ser>
          <c:idx val="0"/>
          <c:order val="0"/>
          <c:tx>
            <c:strRef>
              <c:f>'Sheet1'!$B$1</c:f>
              <c:strCache>
                <c:ptCount val="1"/>
                <c:pt idx="0">
                  <c:v>Middle East and North Africa</c:v>
                </c:pt>
              </c:strCache>
            </c:strRef>
          </c:tx>
          <c:dPt>
            <c:idx val="0"/>
            <c:explosion val="27"/>
            <c:spPr>
              <a:solidFill>
                <a:srgbClr val="FF0000"/>
              </a:solidFill>
            </c:spPr>
          </c:dPt>
          <c:dPt>
            <c:idx val="1"/>
            <c:spPr>
              <a:solidFill>
                <a:srgbClr val="0070C0"/>
              </a:solidFill>
            </c:spPr>
          </c:dPt>
          <c:cat>
            <c:numRef>
              <c:f>'Sheet1'!$A$2:$A$3</c:f>
              <c:numCache>
                <c:formatCode>General</c:formatCode>
                <c:ptCount val="2"/>
              </c:numCache>
            </c:numRef>
          </c:cat>
          <c:val>
            <c:numRef>
              <c:f>'Sheet1'!$B$2:$B$3</c:f>
              <c:numCache>
                <c:formatCode>General</c:formatCode>
                <c:ptCount val="2"/>
                <c:pt idx="0">
                  <c:v>0.26500000000000001</c:v>
                </c:pt>
                <c:pt idx="1">
                  <c:v>0.73500000000000065</c:v>
                </c:pt>
              </c:numCache>
            </c:numRef>
          </c:val>
        </c:ser>
      </c:pie3DChart>
    </c:plotArea>
    <c:plotVisOnly val="1"/>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solidFill>
                  <a:schemeClr val="tx2"/>
                </a:solidFill>
              </a:rPr>
              <a:t>South Asia</a:t>
            </a:r>
          </a:p>
        </c:rich>
      </c:tx>
      <c:layout/>
    </c:title>
    <c:view3D>
      <c:rotX val="20"/>
      <c:rotY val="100"/>
      <c:perspective val="30"/>
    </c:view3D>
    <c:plotArea>
      <c:layout>
        <c:manualLayout>
          <c:layoutTarget val="inner"/>
          <c:xMode val="edge"/>
          <c:yMode val="edge"/>
          <c:x val="4.6598425196850354E-3"/>
          <c:y val="0.20710478497880075"/>
          <c:w val="0.94331843654678582"/>
          <c:h val="0.79289521502120064"/>
        </c:manualLayout>
      </c:layout>
      <c:pie3DChart>
        <c:varyColors val="1"/>
        <c:ser>
          <c:idx val="0"/>
          <c:order val="0"/>
          <c:tx>
            <c:strRef>
              <c:f>'Sheet1'!$B$1</c:f>
              <c:strCache>
                <c:ptCount val="1"/>
                <c:pt idx="0">
                  <c:v>South Asia</c:v>
                </c:pt>
              </c:strCache>
            </c:strRef>
          </c:tx>
          <c:dPt>
            <c:idx val="0"/>
            <c:explosion val="51"/>
            <c:spPr>
              <a:solidFill>
                <a:srgbClr val="FF0000"/>
              </a:solidFill>
            </c:spPr>
          </c:dPt>
          <c:dPt>
            <c:idx val="1"/>
            <c:spPr>
              <a:solidFill>
                <a:srgbClr val="0070C0"/>
              </a:solidFill>
            </c:spPr>
          </c:dPt>
          <c:cat>
            <c:numRef>
              <c:f>'Sheet1'!$A$2:$A$3</c:f>
              <c:numCache>
                <c:formatCode>General</c:formatCode>
                <c:ptCount val="2"/>
              </c:numCache>
            </c:numRef>
          </c:cat>
          <c:val>
            <c:numRef>
              <c:f>'Sheet1'!$B$2:$B$3</c:f>
              <c:numCache>
                <c:formatCode>General</c:formatCode>
                <c:ptCount val="2"/>
                <c:pt idx="0">
                  <c:v>0.22500000000000001</c:v>
                </c:pt>
                <c:pt idx="1">
                  <c:v>0.77500000000000313</c:v>
                </c:pt>
              </c:numCache>
            </c:numRef>
          </c:val>
        </c:ser>
      </c:pie3DChart>
    </c:plotArea>
    <c:plotVisOnly val="1"/>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2000" dirty="0">
                <a:solidFill>
                  <a:schemeClr val="tx2"/>
                </a:solidFill>
              </a:rPr>
              <a:t>East Asia and the Pacific</a:t>
            </a:r>
          </a:p>
        </c:rich>
      </c:tx>
      <c:layout>
        <c:manualLayout>
          <c:xMode val="edge"/>
          <c:yMode val="edge"/>
          <c:x val="0.22659542557180429"/>
          <c:y val="3.598162729658793E-2"/>
        </c:manualLayout>
      </c:layout>
    </c:title>
    <c:view3D>
      <c:rotX val="20"/>
      <c:rotY val="110"/>
      <c:perspective val="30"/>
    </c:view3D>
    <c:plotArea>
      <c:layout>
        <c:manualLayout>
          <c:layoutTarget val="inner"/>
          <c:xMode val="edge"/>
          <c:yMode val="edge"/>
          <c:x val="0"/>
          <c:y val="0.20383299309808497"/>
          <c:w val="1"/>
          <c:h val="0.79616710411198388"/>
        </c:manualLayout>
      </c:layout>
      <c:pie3DChart>
        <c:varyColors val="1"/>
        <c:ser>
          <c:idx val="0"/>
          <c:order val="0"/>
          <c:tx>
            <c:strRef>
              <c:f>'Sheet1'!$B$1</c:f>
              <c:strCache>
                <c:ptCount val="1"/>
                <c:pt idx="0">
                  <c:v>East Asia and the Pacific</c:v>
                </c:pt>
              </c:strCache>
            </c:strRef>
          </c:tx>
          <c:spPr>
            <a:solidFill>
              <a:schemeClr val="accent1"/>
            </a:solidFill>
          </c:spPr>
          <c:explosion val="25"/>
          <c:dPt>
            <c:idx val="0"/>
            <c:spPr>
              <a:solidFill>
                <a:srgbClr val="FF0000"/>
              </a:solidFill>
            </c:spPr>
          </c:dPt>
          <c:dPt>
            <c:idx val="1"/>
            <c:explosion val="26"/>
            <c:spPr>
              <a:solidFill>
                <a:srgbClr val="0070C0"/>
              </a:solidFill>
            </c:spPr>
          </c:dPt>
          <c:dLbls>
            <c:dLbl>
              <c:idx val="0"/>
              <c:layout>
                <c:manualLayout>
                  <c:x val="-2.5660027790643813E-2"/>
                  <c:y val="-0.37422815203655097"/>
                </c:manualLayout>
              </c:layout>
              <c:tx>
                <c:rich>
                  <a:bodyPr/>
                  <a:lstStyle/>
                  <a:p>
                    <a:r>
                      <a:rPr lang="en-US" b="1" dirty="0" smtClean="0">
                        <a:solidFill>
                          <a:schemeClr val="tx2"/>
                        </a:solidFill>
                      </a:rPr>
                      <a:t>15%</a:t>
                    </a:r>
                    <a:endParaRPr lang="en-US" b="1" dirty="0">
                      <a:solidFill>
                        <a:schemeClr val="tx2"/>
                      </a:solidFill>
                    </a:endParaRPr>
                  </a:p>
                </c:rich>
              </c:tx>
              <c:dLblPos val="bestFit"/>
              <c:showVal val="1"/>
            </c:dLbl>
            <c:delete val="1"/>
          </c:dLbls>
          <c:cat>
            <c:numRef>
              <c:f>'Sheet1'!$A$2:$A$3</c:f>
              <c:numCache>
                <c:formatCode>General</c:formatCode>
                <c:ptCount val="2"/>
              </c:numCache>
            </c:numRef>
          </c:cat>
          <c:val>
            <c:numRef>
              <c:f>'Sheet1'!$B$2:$B$3</c:f>
              <c:numCache>
                <c:formatCode>General</c:formatCode>
                <c:ptCount val="2"/>
                <c:pt idx="0">
                  <c:v>0.15300000000000041</c:v>
                </c:pt>
                <c:pt idx="1">
                  <c:v>0.84700000000000064</c:v>
                </c:pt>
              </c:numCache>
            </c:numRef>
          </c:val>
        </c:ser>
      </c:pie3DChart>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solidFill>
                  <a:schemeClr val="tx2"/>
                </a:solidFill>
              </a:rPr>
              <a:t>Sub-Saharan Africa</a:t>
            </a:r>
          </a:p>
        </c:rich>
      </c:tx>
      <c:layout>
        <c:manualLayout>
          <c:xMode val="edge"/>
          <c:yMode val="edge"/>
          <c:x val="0.15752486531288851"/>
          <c:y val="6.666666666666668E-2"/>
        </c:manualLayout>
      </c:layout>
    </c:title>
    <c:view3D>
      <c:rotX val="20"/>
      <c:rotY val="130"/>
      <c:perspective val="30"/>
    </c:view3D>
    <c:plotArea>
      <c:layout>
        <c:manualLayout>
          <c:layoutTarget val="inner"/>
          <c:xMode val="edge"/>
          <c:yMode val="edge"/>
          <c:x val="0"/>
          <c:y val="0.17023447069116432"/>
          <c:w val="1"/>
          <c:h val="0.82976552930883662"/>
        </c:manualLayout>
      </c:layout>
      <c:pie3DChart>
        <c:varyColors val="1"/>
        <c:ser>
          <c:idx val="0"/>
          <c:order val="0"/>
          <c:tx>
            <c:strRef>
              <c:f>Sheet1!$B$1</c:f>
              <c:strCache>
                <c:ptCount val="1"/>
                <c:pt idx="0">
                  <c:v>Sub-Saharan Africa</c:v>
                </c:pt>
              </c:strCache>
            </c:strRef>
          </c:tx>
          <c:explosion val="41"/>
          <c:dPt>
            <c:idx val="0"/>
            <c:explosion val="46"/>
            <c:spPr>
              <a:solidFill>
                <a:srgbClr val="FF0000"/>
              </a:solidFill>
            </c:spPr>
          </c:dPt>
          <c:dPt>
            <c:idx val="1"/>
            <c:explosion val="0"/>
            <c:spPr>
              <a:solidFill>
                <a:srgbClr val="0070C0"/>
              </a:solidFill>
            </c:spPr>
          </c:dPt>
          <c:dLbls>
            <c:dLbl>
              <c:idx val="0"/>
              <c:layout>
                <c:manualLayout>
                  <c:x val="3.0030371203599669E-2"/>
                  <c:y val="-0.45996719160104987"/>
                </c:manualLayout>
              </c:layout>
              <c:tx>
                <c:rich>
                  <a:bodyPr/>
                  <a:lstStyle/>
                  <a:p>
                    <a:r>
                      <a:rPr lang="en-US" b="1" dirty="0" smtClean="0">
                        <a:solidFill>
                          <a:schemeClr val="tx2"/>
                        </a:solidFill>
                      </a:rPr>
                      <a:t>12 %</a:t>
                    </a:r>
                    <a:endParaRPr lang="en-US" b="1" dirty="0">
                      <a:solidFill>
                        <a:schemeClr val="tx2"/>
                      </a:solidFill>
                    </a:endParaRPr>
                  </a:p>
                </c:rich>
              </c:tx>
              <c:dLblPos val="bestFit"/>
              <c:showVal val="1"/>
            </c:dLbl>
            <c:delete val="1"/>
          </c:dLbls>
          <c:cat>
            <c:numRef>
              <c:f>Sheet1!$A$2:$A$3</c:f>
              <c:numCache>
                <c:formatCode>General</c:formatCode>
                <c:ptCount val="2"/>
              </c:numCache>
            </c:numRef>
          </c:cat>
          <c:val>
            <c:numRef>
              <c:f>Sheet1!$B$2:$B$3</c:f>
              <c:numCache>
                <c:formatCode>General</c:formatCode>
                <c:ptCount val="2"/>
                <c:pt idx="0">
                  <c:v>0.12000000000000002</c:v>
                </c:pt>
                <c:pt idx="1">
                  <c:v>0.88</c:v>
                </c:pt>
              </c:numCache>
            </c:numRef>
          </c:val>
        </c:ser>
      </c:pie3DChart>
    </c:plotArea>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0.05505</cdr:x>
      <cdr:y>0.9</cdr:y>
    </cdr:from>
    <cdr:to>
      <cdr:x>0.56355</cdr:x>
      <cdr:y>1</cdr:y>
    </cdr:to>
    <cdr:sp macro="" textlink="">
      <cdr:nvSpPr>
        <cdr:cNvPr id="2" name="TextBox 1"/>
        <cdr:cNvSpPr txBox="1"/>
      </cdr:nvSpPr>
      <cdr:spPr>
        <a:xfrm xmlns:a="http://schemas.openxmlformats.org/drawingml/2006/main">
          <a:off x="457200" y="4800600"/>
          <a:ext cx="4223499"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i="0" dirty="0"/>
            <a:t>Source:</a:t>
          </a:r>
          <a:r>
            <a:rPr lang="en-US" sz="1400" i="0" baseline="0" dirty="0"/>
            <a:t>  World Bank, World Development Indicators, 2013; </a:t>
          </a:r>
        </a:p>
        <a:p xmlns:a="http://schemas.openxmlformats.org/drawingml/2006/main">
          <a:r>
            <a:rPr lang="en-US" sz="1400" i="0" baseline="0" dirty="0">
              <a:latin typeface="+mn-lt"/>
              <a:ea typeface="+mn-ea"/>
              <a:cs typeface="+mn-cs"/>
            </a:rPr>
            <a:t>Key Indicators of the Labour Market (KILM), ILO.</a:t>
          </a:r>
          <a:endParaRPr lang="en-US" sz="1400" i="0" dirty="0"/>
        </a:p>
      </cdr:txBody>
    </cdr:sp>
  </cdr:relSizeAnchor>
  <cdr:relSizeAnchor xmlns:cdr="http://schemas.openxmlformats.org/drawingml/2006/chartDrawing">
    <cdr:from>
      <cdr:x>0.01835</cdr:x>
      <cdr:y>0.02857</cdr:y>
    </cdr:from>
    <cdr:to>
      <cdr:x>0.6789</cdr:x>
      <cdr:y>0.18571</cdr:y>
    </cdr:to>
    <cdr:sp macro="" textlink="">
      <cdr:nvSpPr>
        <cdr:cNvPr id="3" name="TextBox 2"/>
        <cdr:cNvSpPr txBox="1"/>
      </cdr:nvSpPr>
      <cdr:spPr>
        <a:xfrm xmlns:a="http://schemas.openxmlformats.org/drawingml/2006/main">
          <a:off x="152400" y="152400"/>
          <a:ext cx="5486400"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defRPr sz="1800" b="1" i="0" u="none" strike="noStrike" kern="1200" baseline="0">
              <a:solidFill>
                <a:prstClr val="black"/>
              </a:solidFill>
              <a:latin typeface="+mn-lt"/>
              <a:ea typeface="+mn-ea"/>
              <a:cs typeface="+mn-cs"/>
            </a:defRPr>
          </a:pPr>
          <a:r>
            <a:rPr lang="en-US" sz="2000" b="1" dirty="0">
              <a:solidFill>
                <a:schemeClr val="tx2"/>
              </a:solidFill>
            </a:rPr>
            <a:t>Female Labor Force Participation across </a:t>
          </a:r>
          <a:r>
            <a:rPr lang="en-US" sz="2000" b="1" dirty="0" smtClean="0">
              <a:solidFill>
                <a:schemeClr val="tx2"/>
              </a:solidFill>
            </a:rPr>
            <a:t>Regions, </a:t>
          </a:r>
          <a:endParaRPr lang="en-US" sz="2000" b="1" dirty="0">
            <a:solidFill>
              <a:schemeClr val="tx2"/>
            </a:solidFill>
          </a:endParaRPr>
        </a:p>
        <a:p xmlns:a="http://schemas.openxmlformats.org/drawingml/2006/main">
          <a:pPr algn="l" rtl="0">
            <a:defRPr sz="1800" b="1" i="0" u="none" strike="noStrike" kern="1200" baseline="0">
              <a:solidFill>
                <a:prstClr val="black"/>
              </a:solidFill>
              <a:latin typeface="+mn-lt"/>
              <a:ea typeface="+mn-ea"/>
              <a:cs typeface="+mn-cs"/>
            </a:defRPr>
          </a:pPr>
          <a:r>
            <a:rPr lang="en-US" sz="2000" b="1" dirty="0" smtClean="0">
              <a:solidFill>
                <a:schemeClr val="tx2"/>
              </a:solidFill>
            </a:rPr>
            <a:t>1990-2011 </a:t>
          </a:r>
          <a:r>
            <a:rPr lang="en-US" sz="2000" b="1" dirty="0">
              <a:solidFill>
                <a:schemeClr val="tx2"/>
              </a:solidFill>
            </a:rPr>
            <a:t>(in Percent of Female Population Age 15+)</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0.01818</cdr:x>
      <cdr:y>0.02817</cdr:y>
    </cdr:from>
    <cdr:to>
      <cdr:x>1</cdr:x>
      <cdr:y>0.17906</cdr:y>
    </cdr:to>
    <cdr:sp macro="" textlink="">
      <cdr:nvSpPr>
        <cdr:cNvPr id="2" name="TextBox 1"/>
        <cdr:cNvSpPr txBox="1"/>
      </cdr:nvSpPr>
      <cdr:spPr>
        <a:xfrm xmlns:a="http://schemas.openxmlformats.org/drawingml/2006/main">
          <a:off x="152401" y="152405"/>
          <a:ext cx="8229599" cy="816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2000" b="1" dirty="0">
              <a:solidFill>
                <a:schemeClr val="tx2"/>
              </a:solidFill>
            </a:rPr>
            <a:t>Gender</a:t>
          </a:r>
          <a:r>
            <a:rPr lang="en-US" sz="2000" b="1" baseline="0" dirty="0">
              <a:solidFill>
                <a:schemeClr val="tx2"/>
              </a:solidFill>
            </a:rPr>
            <a:t> Gap in Labor Force Participation, 1990 to 2010</a:t>
          </a:r>
        </a:p>
        <a:p xmlns:a="http://schemas.openxmlformats.org/drawingml/2006/main">
          <a:pPr algn="l"/>
          <a:r>
            <a:rPr lang="en-US" sz="2000" b="1" baseline="0" dirty="0">
              <a:solidFill>
                <a:schemeClr val="tx2"/>
              </a:solidFill>
            </a:rPr>
            <a:t>(Male Minus Female Labor Force Participation Rates, in Percentage Points)</a:t>
          </a:r>
          <a:endParaRPr lang="en-US" sz="2000" b="1" dirty="0">
            <a:solidFill>
              <a:schemeClr val="tx2"/>
            </a:solidFill>
          </a:endParaRPr>
        </a:p>
      </cdr:txBody>
    </cdr:sp>
  </cdr:relSizeAnchor>
  <cdr:relSizeAnchor xmlns:cdr="http://schemas.openxmlformats.org/drawingml/2006/chartDrawing">
    <cdr:from>
      <cdr:x>0.02679</cdr:x>
      <cdr:y>0.89858</cdr:y>
    </cdr:from>
    <cdr:to>
      <cdr:x>0.80774</cdr:x>
      <cdr:y>1</cdr:y>
    </cdr:to>
    <cdr:sp macro="" textlink="">
      <cdr:nvSpPr>
        <cdr:cNvPr id="3" name="TextBox 2"/>
        <cdr:cNvSpPr txBox="1"/>
      </cdr:nvSpPr>
      <cdr:spPr>
        <a:xfrm xmlns:a="http://schemas.openxmlformats.org/drawingml/2006/main">
          <a:off x="228600" y="4861495"/>
          <a:ext cx="6664960" cy="54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i="0" dirty="0"/>
            <a:t>Source:</a:t>
          </a:r>
          <a:r>
            <a:rPr lang="en-US" sz="1400" i="0" baseline="0" dirty="0"/>
            <a:t> Key Indicators of the Labour Market (KILM), ILO.</a:t>
          </a:r>
        </a:p>
        <a:p xmlns:a="http://schemas.openxmlformats.org/drawingml/2006/main">
          <a:r>
            <a:rPr lang="en-US" sz="1400" i="0" baseline="0" dirty="0"/>
            <a:t>Country groups are based on UN </a:t>
          </a:r>
          <a:r>
            <a:rPr lang="en-US" sz="1400" i="0" baseline="0" dirty="0" err="1"/>
            <a:t>Geoscheme</a:t>
          </a:r>
          <a:r>
            <a:rPr lang="en-US" sz="1400" i="0" baseline="0" dirty="0"/>
            <a:t> and WB regional classification.</a:t>
          </a:r>
          <a:endParaRPr lang="en-US" sz="1400" i="0" dirty="0"/>
        </a:p>
      </cdr:txBody>
    </cdr:sp>
  </cdr:relSizeAnchor>
</c:userShapes>
</file>

<file path=ppt/drawings/drawing3.xml><?xml version="1.0" encoding="utf-8"?>
<c:userShapes xmlns:c="http://schemas.openxmlformats.org/drawingml/2006/chart">
  <cdr:relSizeAnchor xmlns:cdr="http://schemas.openxmlformats.org/drawingml/2006/chartDrawing">
    <cdr:from>
      <cdr:x>0.08542</cdr:x>
      <cdr:y>0.0599</cdr:y>
    </cdr:from>
    <cdr:to>
      <cdr:x>0.93542</cdr:x>
      <cdr:y>0.3099</cdr:y>
    </cdr:to>
    <cdr:sp macro="" textlink="">
      <cdr:nvSpPr>
        <cdr:cNvPr id="2" name="TextBox 1"/>
        <cdr:cNvSpPr txBox="1"/>
      </cdr:nvSpPr>
      <cdr:spPr>
        <a:xfrm xmlns:a="http://schemas.openxmlformats.org/drawingml/2006/main">
          <a:off x="390525" y="219076"/>
          <a:ext cx="3886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b="1">
            <a:solidFill>
              <a:schemeClr val="accent1"/>
            </a:solidFill>
          </a:endParaRPr>
        </a:p>
      </cdr:txBody>
    </cdr:sp>
  </cdr:relSizeAnchor>
  <cdr:relSizeAnchor xmlns:cdr="http://schemas.openxmlformats.org/drawingml/2006/chartDrawing">
    <cdr:from>
      <cdr:x>0.02913</cdr:x>
      <cdr:y>0.01724</cdr:y>
    </cdr:from>
    <cdr:to>
      <cdr:x>0.97087</cdr:x>
      <cdr:y>0.20841</cdr:y>
    </cdr:to>
    <cdr:sp macro="" textlink="">
      <cdr:nvSpPr>
        <cdr:cNvPr id="3" name="TextBox 2"/>
        <cdr:cNvSpPr txBox="1"/>
      </cdr:nvSpPr>
      <cdr:spPr>
        <a:xfrm xmlns:a="http://schemas.openxmlformats.org/drawingml/2006/main">
          <a:off x="228600" y="76200"/>
          <a:ext cx="7391400" cy="844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2000" b="1" dirty="0">
              <a:solidFill>
                <a:schemeClr val="tx2"/>
              </a:solidFill>
            </a:rPr>
            <a:t>Gender Literacy</a:t>
          </a:r>
          <a:r>
            <a:rPr lang="en-US" sz="2000" b="1" baseline="0" dirty="0">
              <a:solidFill>
                <a:schemeClr val="tx2"/>
              </a:solidFill>
            </a:rPr>
            <a:t> </a:t>
          </a:r>
          <a:r>
            <a:rPr lang="en-US" sz="2000" b="1" baseline="0" dirty="0" smtClean="0">
              <a:solidFill>
                <a:schemeClr val="tx2"/>
              </a:solidFill>
            </a:rPr>
            <a:t>Gap, 1990-2010 </a:t>
          </a:r>
        </a:p>
        <a:p xmlns:a="http://schemas.openxmlformats.org/drawingml/2006/main">
          <a:pPr algn="l"/>
          <a:r>
            <a:rPr lang="en-US" sz="2000" b="1" baseline="0" dirty="0" smtClean="0">
              <a:solidFill>
                <a:schemeClr val="tx2"/>
              </a:solidFill>
            </a:rPr>
            <a:t>(</a:t>
          </a:r>
          <a:r>
            <a:rPr lang="en-US" sz="2000" b="1" baseline="0" dirty="0">
              <a:solidFill>
                <a:schemeClr val="tx2"/>
              </a:solidFill>
            </a:rPr>
            <a:t>Male minus Female Literacy Rates in </a:t>
          </a:r>
          <a:r>
            <a:rPr lang="en-US" sz="2000" b="1" baseline="0" dirty="0" smtClean="0">
              <a:solidFill>
                <a:schemeClr val="tx2"/>
              </a:solidFill>
            </a:rPr>
            <a:t>Percentage Points)</a:t>
          </a:r>
          <a:endParaRPr lang="en-US" sz="2000" b="1"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0.7225</cdr:x>
      <cdr:y>0.23077</cdr:y>
    </cdr:from>
    <cdr:to>
      <cdr:x>1</cdr:x>
      <cdr:y>0.52679</cdr:y>
    </cdr:to>
    <cdr:sp macro="" textlink="">
      <cdr:nvSpPr>
        <cdr:cNvPr id="2" name="TextBox 1"/>
        <cdr:cNvSpPr txBox="1"/>
      </cdr:nvSpPr>
      <cdr:spPr>
        <a:xfrm xmlns:a="http://schemas.openxmlformats.org/drawingml/2006/main">
          <a:off x="1101083" y="228601"/>
          <a:ext cx="422917" cy="2932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solidFill>
                <a:schemeClr val="tx2"/>
              </a:solidFill>
            </a:rPr>
            <a:t>27 %</a:t>
          </a:r>
          <a:endParaRPr lang="en-US" sz="1800" b="1" dirty="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0.72</cdr:x>
      <cdr:y>0.25</cdr:y>
    </cdr:from>
    <cdr:to>
      <cdr:x>1</cdr:x>
      <cdr:y>0.625</cdr:y>
    </cdr:to>
    <cdr:sp macro="" textlink="">
      <cdr:nvSpPr>
        <cdr:cNvPr id="2" name="TextBox 1"/>
        <cdr:cNvSpPr txBox="1"/>
      </cdr:nvSpPr>
      <cdr:spPr>
        <a:xfrm xmlns:a="http://schemas.openxmlformats.org/drawingml/2006/main">
          <a:off x="1371600" y="304800"/>
          <a:ext cx="533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solidFill>
                <a:schemeClr val="tx2"/>
              </a:solidFill>
            </a:rPr>
            <a:t>23 %</a:t>
          </a:r>
          <a:endParaRPr lang="en-US" sz="1800" b="1"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825" cy="465138"/>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79864" y="1"/>
            <a:ext cx="3044825" cy="465138"/>
          </a:xfrm>
          <a:prstGeom prst="rect">
            <a:avLst/>
          </a:prstGeom>
        </p:spPr>
        <p:txBody>
          <a:bodyPr vert="horz" lIns="91429" tIns="45714" rIns="91429" bIns="45714" rtlCol="0"/>
          <a:lstStyle>
            <a:lvl1pPr algn="r">
              <a:defRPr sz="1200"/>
            </a:lvl1pPr>
          </a:lstStyle>
          <a:p>
            <a:fld id="{E9CA9873-72D9-4D67-A8C9-A363DF7A7E10}" type="datetimeFigureOut">
              <a:rPr lang="en-US" smtClean="0"/>
              <a:pPr/>
              <a:t>4/29/2015</a:t>
            </a:fld>
            <a:endParaRPr lang="en-US"/>
          </a:p>
        </p:txBody>
      </p:sp>
      <p:sp>
        <p:nvSpPr>
          <p:cNvPr id="4" name="Footer Placeholder 3"/>
          <p:cNvSpPr>
            <a:spLocks noGrp="1"/>
          </p:cNvSpPr>
          <p:nvPr>
            <p:ph type="ftr" sz="quarter" idx="2"/>
          </p:nvPr>
        </p:nvSpPr>
        <p:spPr>
          <a:xfrm>
            <a:off x="1" y="8845550"/>
            <a:ext cx="3044825" cy="465138"/>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9864" y="8845550"/>
            <a:ext cx="3044825" cy="465138"/>
          </a:xfrm>
          <a:prstGeom prst="rect">
            <a:avLst/>
          </a:prstGeom>
        </p:spPr>
        <p:txBody>
          <a:bodyPr vert="horz" lIns="91429" tIns="45714" rIns="91429" bIns="45714" rtlCol="0" anchor="b"/>
          <a:lstStyle>
            <a:lvl1pPr algn="r">
              <a:defRPr sz="1200"/>
            </a:lvl1pPr>
          </a:lstStyle>
          <a:p>
            <a:fld id="{EA864EF8-3664-4ECA-98DC-02BF6985629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825" cy="465138"/>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979864" y="1"/>
            <a:ext cx="3044825" cy="465138"/>
          </a:xfrm>
          <a:prstGeom prst="rect">
            <a:avLst/>
          </a:prstGeom>
        </p:spPr>
        <p:txBody>
          <a:bodyPr vert="horz" lIns="91429" tIns="45714" rIns="91429" bIns="45714" rtlCol="0"/>
          <a:lstStyle>
            <a:lvl1pPr algn="r">
              <a:defRPr sz="1200"/>
            </a:lvl1pPr>
          </a:lstStyle>
          <a:p>
            <a:fld id="{FD27B059-CF70-43A4-ABC4-A413FAFDDD69}" type="datetimeFigureOut">
              <a:rPr lang="en-US" smtClean="0"/>
              <a:pPr/>
              <a:t>4/29/2015</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703264" y="4422775"/>
            <a:ext cx="5619750" cy="419100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550"/>
            <a:ext cx="3044825" cy="465138"/>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9864" y="8845550"/>
            <a:ext cx="3044825" cy="465138"/>
          </a:xfrm>
          <a:prstGeom prst="rect">
            <a:avLst/>
          </a:prstGeom>
        </p:spPr>
        <p:txBody>
          <a:bodyPr vert="horz" lIns="91429" tIns="45714" rIns="91429" bIns="45714" rtlCol="0" anchor="b"/>
          <a:lstStyle>
            <a:lvl1pPr algn="r">
              <a:defRPr sz="1200"/>
            </a:lvl1pPr>
          </a:lstStyle>
          <a:p>
            <a:fld id="{C499C78F-7BA9-4A20-9ACF-01099AAB93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Women and girls suffer disproportionately from the burden of extreme poverty—they make up 70 percent of the 1 billion people living on less than $1 a day. </a:t>
            </a:r>
          </a:p>
          <a:p>
            <a:r>
              <a:rPr lang="en-US" sz="1200" kern="1200" dirty="0" smtClean="0">
                <a:solidFill>
                  <a:schemeClr val="tx1"/>
                </a:solidFill>
                <a:latin typeface="+mn-lt"/>
                <a:ea typeface="+mn-ea"/>
                <a:cs typeface="+mn-cs"/>
              </a:rPr>
              <a:t>Of all the people employed in the world, only 40 percent are women and this share has not changed in the last 10 years. </a:t>
            </a:r>
          </a:p>
          <a:p>
            <a:r>
              <a:rPr lang="en-US" sz="1200" kern="1200" dirty="0" smtClean="0">
                <a:solidFill>
                  <a:schemeClr val="tx1"/>
                </a:solidFill>
                <a:latin typeface="+mn-lt"/>
                <a:ea typeface="+mn-ea"/>
                <a:cs typeface="+mn-cs"/>
              </a:rPr>
              <a:t>The share of women of working age (15 years and over) who are employed is 48 percent compared with nearly 73 percent for men. In absolute numbers, there are equal number of women and men above the age of 15 (about 2.5 billion each) but only 1.2 billon women are employment compared with 1.8 billion men. </a:t>
            </a:r>
          </a:p>
          <a:p>
            <a:r>
              <a:rPr lang="en-US" sz="1200" kern="1200" dirty="0" smtClean="0">
                <a:solidFill>
                  <a:schemeClr val="tx1"/>
                </a:solidFill>
                <a:latin typeface="+mn-lt"/>
                <a:ea typeface="+mn-ea"/>
                <a:cs typeface="+mn-cs"/>
              </a:rPr>
              <a:t>There is a clear segregation of women in sectors that are generally characterized by low pay. Part-time work is a predominantly female domain and part-time work is paid at a significantly lower rate than full-time work.</a:t>
            </a:r>
          </a:p>
          <a:p>
            <a:r>
              <a:rPr lang="en-US" sz="1200" kern="1200" dirty="0" smtClean="0">
                <a:solidFill>
                  <a:schemeClr val="tx1"/>
                </a:solidFill>
                <a:latin typeface="+mn-lt"/>
                <a:ea typeface="+mn-ea"/>
                <a:cs typeface="+mn-cs"/>
              </a:rPr>
              <a:t>Even controlling for education levels and hours worked, there is a significant gap between male and female median wages. Gender wage differentials are present in all occupations and across all skill bases.  </a:t>
            </a:r>
          </a:p>
          <a:p>
            <a:r>
              <a:rPr lang="en-US" sz="1200" kern="1200" dirty="0" smtClean="0">
                <a:solidFill>
                  <a:schemeClr val="tx1"/>
                </a:solidFill>
                <a:latin typeface="+mn-lt"/>
                <a:ea typeface="+mn-ea"/>
                <a:cs typeface="+mn-cs"/>
              </a:rPr>
              <a:t>Women dominate the informal sector, which is characterized by unstable earnings, vulnerability in employment status, and low degree of social protection. </a:t>
            </a:r>
          </a:p>
          <a:p>
            <a:r>
              <a:rPr lang="en-US" sz="1200" kern="1200" dirty="0" smtClean="0">
                <a:solidFill>
                  <a:schemeClr val="tx1"/>
                </a:solidFill>
                <a:latin typeface="+mn-lt"/>
                <a:ea typeface="+mn-ea"/>
                <a:cs typeface="+mn-cs"/>
              </a:rPr>
              <a:t>Female representation in high paid senior positions in public and private sectors is very low. This exacerbates the gender dimension of income inequality.</a:t>
            </a:r>
          </a:p>
          <a:p>
            <a:r>
              <a:rPr lang="en-US" sz="1200" kern="1200" dirty="0" smtClean="0">
                <a:solidFill>
                  <a:schemeClr val="tx1"/>
                </a:solidFill>
                <a:latin typeface="+mn-lt"/>
                <a:ea typeface="+mn-ea"/>
                <a:cs typeface="+mn-cs"/>
              </a:rPr>
              <a:t>So there are major issues with equity and human rights…but from the IMF’s point of view, our</a:t>
            </a:r>
            <a:r>
              <a:rPr lang="en-US" sz="1200" kern="1200" baseline="0" dirty="0" smtClean="0">
                <a:solidFill>
                  <a:schemeClr val="tx1"/>
                </a:solidFill>
                <a:latin typeface="+mn-lt"/>
                <a:ea typeface="+mn-ea"/>
                <a:cs typeface="+mn-cs"/>
              </a:rPr>
              <a:t> main interest is the macroeconomic criticality of this issue. </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In Saudi Arabia, female unemployment rates are high</a:t>
            </a:r>
            <a:r>
              <a:rPr lang="en-US" baseline="0" dirty="0" smtClean="0"/>
              <a:t> and rising</a:t>
            </a:r>
          </a:p>
          <a:p>
            <a:pPr>
              <a:buFont typeface="Arial" pitchFamily="34" charset="0"/>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 authorities have made huge investments in higher education, but fail to include women into the labor market </a:t>
            </a:r>
          </a:p>
          <a:p>
            <a:pPr>
              <a:buFont typeface="Arial" pitchFamily="34" charset="0"/>
              <a:buChar char="•"/>
            </a:pPr>
            <a:r>
              <a:rPr lang="en-US" baseline="0" dirty="0" smtClean="0"/>
              <a:t> with 70 percent of unemployed women holding a university degree, Saudi Arabia faces a double cost</a:t>
            </a:r>
          </a:p>
          <a:p>
            <a:pPr marL="685800" lvl="1" indent="-228600">
              <a:buFont typeface="+mj-lt"/>
              <a:buAutoNum type="arabicPeriod"/>
            </a:pPr>
            <a:r>
              <a:rPr lang="en-US" baseline="0" dirty="0" smtClean="0"/>
              <a:t>Not providing women with opportunities decreases the economies productive potential</a:t>
            </a:r>
          </a:p>
          <a:p>
            <a:pPr marL="685800" lvl="1" indent="-228600">
              <a:buFont typeface="+mj-lt"/>
              <a:buAutoNum type="arabicPeriod"/>
            </a:pPr>
            <a:r>
              <a:rPr lang="en-US" baseline="0" dirty="0" smtClean="0"/>
              <a:t>In particular not including educated women into the labor market, undermines the country’s path to a knowledge-based economy</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smtClean="0"/>
              <a:t>Let me say a few words about a recent study we have conducted on the effects of legal rights on labor force participation gaps </a:t>
            </a:r>
          </a:p>
          <a:p>
            <a:pPr>
              <a:buFont typeface="Arial" pitchFamily="34" charset="0"/>
              <a:buNone/>
            </a:pPr>
            <a:endParaRPr lang="en-US" baseline="0" dirty="0" smtClean="0"/>
          </a:p>
          <a:p>
            <a:pPr>
              <a:buFont typeface="Arial" pitchFamily="34" charset="0"/>
              <a:buChar char="•"/>
            </a:pPr>
            <a:r>
              <a:rPr lang="en-US" baseline="0" dirty="0" smtClean="0"/>
              <a:t> In this study we heavily built on extensive work and data collected on legal restrictions by the World Bank with the help of which also this chart was created</a:t>
            </a:r>
            <a:endParaRPr lang="en-US" dirty="0" smtClean="0"/>
          </a:p>
          <a:p>
            <a:endParaRPr lang="en-US" dirty="0" smtClean="0"/>
          </a:p>
          <a:p>
            <a:pPr>
              <a:buFont typeface="Arial" pitchFamily="34" charset="0"/>
              <a:buChar char="•"/>
            </a:pPr>
            <a:r>
              <a:rPr lang="en-US" dirty="0" smtClean="0"/>
              <a:t> This chart shows that, despite some progress over the past few years, gender-based</a:t>
            </a:r>
            <a:r>
              <a:rPr lang="en-US" baseline="0" dirty="0" smtClean="0"/>
              <a:t> legal restrictions </a:t>
            </a:r>
            <a:r>
              <a:rPr lang="en-US" dirty="0" smtClean="0"/>
              <a:t>remain significant. </a:t>
            </a:r>
          </a:p>
          <a:p>
            <a:pPr lvl="1"/>
            <a:endParaRPr lang="en-US" dirty="0" smtClean="0"/>
          </a:p>
          <a:p>
            <a:pPr lvl="1">
              <a:buFont typeface="Arial" pitchFamily="34" charset="0"/>
              <a:buChar char="•"/>
            </a:pPr>
            <a:r>
              <a:rPr lang="en-US" dirty="0" smtClean="0"/>
              <a:t> Almost 90 percent of countries have at least one important restriction in the books, and some have many.</a:t>
            </a:r>
          </a:p>
          <a:p>
            <a:pPr lvl="1">
              <a:buFont typeface="Arial" pitchFamily="34" charset="0"/>
              <a:buChar char="•"/>
            </a:pPr>
            <a:r>
              <a:rPr lang="en-US" dirty="0" smtClean="0"/>
              <a:t> These range from the requirement for women to seek their husband’s permission to work, to laws that restrict women’s participation in specific professions. Others constrain the ability of women to own property, or to inherit, or to obtain a loan</a:t>
            </a:r>
          </a:p>
          <a:p>
            <a:pPr lvl="1">
              <a:buFont typeface="Arial" pitchFamily="34" charset="0"/>
              <a:buChar char="•"/>
            </a:pPr>
            <a:endParaRPr lang="en-US" dirty="0" smtClean="0"/>
          </a:p>
          <a:p>
            <a:pPr lvl="0">
              <a:buFont typeface="Arial" pitchFamily="34" charset="0"/>
              <a:buNone/>
            </a:pPr>
            <a:r>
              <a:rPr lang="en-US" baseline="0" dirty="0" smtClean="0"/>
              <a:t>I will not go into the details of our methodology and the details of the study here. </a:t>
            </a:r>
          </a:p>
          <a:p>
            <a:pPr lvl="0">
              <a:buFont typeface="Arial" pitchFamily="34" charset="0"/>
              <a:buNone/>
            </a:pPr>
            <a:endParaRPr lang="en-US" baseline="0" dirty="0" smtClean="0"/>
          </a:p>
          <a:p>
            <a:pPr lvl="0">
              <a:buFont typeface="Arial" pitchFamily="34" charset="0"/>
              <a:buNone/>
            </a:pPr>
            <a:r>
              <a:rPr lang="en-US" baseline="0" dirty="0" smtClean="0"/>
              <a:t>But let me highlight the main findings:</a:t>
            </a:r>
          </a:p>
          <a:p>
            <a:pPr lvl="1">
              <a:buFont typeface="Arial" pitchFamily="34" charset="0"/>
              <a:buChar char="•"/>
            </a:pPr>
            <a:r>
              <a:rPr lang="en-US" baseline="0" dirty="0" smtClean="0"/>
              <a:t> We </a:t>
            </a:r>
            <a:r>
              <a:rPr lang="en-US" dirty="0" smtClean="0"/>
              <a:t>find a strong relationship between legal restrictions and female labor market participation. </a:t>
            </a:r>
          </a:p>
          <a:p>
            <a:pPr lvl="1">
              <a:buFont typeface="Arial" pitchFamily="34" charset="0"/>
              <a:buChar char="•"/>
            </a:pPr>
            <a:r>
              <a:rPr lang="en-US" dirty="0" smtClean="0"/>
              <a:t> In 50 percent of the countries, a</a:t>
            </a:r>
            <a:r>
              <a:rPr lang="en-US" baseline="0" dirty="0" smtClean="0"/>
              <a:t> change in the law to guarantee women equality constitutionally,</a:t>
            </a:r>
            <a:r>
              <a:rPr lang="en-US" dirty="0" smtClean="0"/>
              <a:t> female labor participation rates increased by at least 5 percentage points over the following five years.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In Peru,</a:t>
            </a:r>
            <a:r>
              <a:rPr lang="en-US" baseline="0" dirty="0" smtClean="0"/>
              <a:t> legal changes went hand in hand with particularly large changes in female labor force participation.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I</a:t>
            </a:r>
            <a:r>
              <a:rPr lang="en-US" dirty="0" smtClean="0"/>
              <a:t>n 1993, the new constitution granted equality between men and women under the law, and it eliminated discrimination by guaranteeing equal opportunities for work. Customary law was invalidated if it contradicted these rights. Women’s labor force participation increased by a striking 15 percent.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This “anecdotal” evidence holds also in different empirical specifications for both advanced and developing countries.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In particular, we find that, while that the many legal rights examined are important individually by themselves, the joint effect can be even larger.</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We find that, for example, the joint effect of guaranteed equity, more equal inheritance rights, and the legal right for of women to be the head of a household is associated with a larger decline in gender gaps in labor force participation of around 4.6 percentage points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Favorable changes in the laws have</a:t>
            </a:r>
            <a:r>
              <a:rPr lang="en-US" baseline="0" dirty="0" smtClean="0"/>
              <a:t> been found to have strong effects on FLP. For example, Namibia passed the Married Persons Equality Act which triggered six change in the WBL classification. In particular, the law equalized property rights for married women and granted women the right to sign a contract, head a household, pursue a profession, open a bank account, and initiate legal proceedings without the husband’s permission. In Peru, customary law was abolished and was invalidated if it violated the nondiscrimination clause. Namibia and Peru experienced substantial increases in FLP rates of 10 and 15 percentage points in the decade following the change. </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b="1" dirty="0" smtClean="0"/>
              <a:t>Providing women with equal</a:t>
            </a:r>
            <a:r>
              <a:rPr lang="en-US" b="1" baseline="0" dirty="0" smtClean="0"/>
              <a:t> economic opportunities will require an integrated set of policies,</a:t>
            </a:r>
            <a:r>
              <a:rPr lang="en-US" baseline="0" dirty="0" smtClean="0"/>
              <a:t> including anti-discrimination laws. </a:t>
            </a:r>
          </a:p>
          <a:p>
            <a:pPr>
              <a:buFont typeface="Arial" pitchFamily="34" charset="0"/>
              <a:buChar char="•"/>
            </a:pPr>
            <a:r>
              <a:rPr lang="en-US" baseline="0" dirty="0" smtClean="0"/>
              <a:t>And policy changes are at most necessary conditions but by no means sufficient. </a:t>
            </a:r>
          </a:p>
          <a:p>
            <a:pPr>
              <a:buFont typeface="Arial" pitchFamily="34" charset="0"/>
              <a:buChar char="•"/>
            </a:pPr>
            <a:r>
              <a:rPr lang="en-US" baseline="0" dirty="0" smtClean="0"/>
              <a:t>And not all issues can be addressed through public policy—cultural, societal and religious norms are not easily influenced by economic or social policies.</a:t>
            </a:r>
          </a:p>
          <a:p>
            <a:pPr>
              <a:buFont typeface="Arial" pitchFamily="34" charset="0"/>
              <a:buNone/>
            </a:pPr>
            <a:endParaRPr lang="en-US" baseline="0" dirty="0" smtClean="0"/>
          </a:p>
          <a:p>
            <a:pPr>
              <a:buFont typeface="Arial" pitchFamily="34" charset="0"/>
              <a:buChar char="•"/>
            </a:pPr>
            <a:r>
              <a:rPr lang="en-US" baseline="0" dirty="0" smtClean="0"/>
              <a:t> </a:t>
            </a:r>
            <a:r>
              <a:rPr lang="en-US" b="1" baseline="0" dirty="0" smtClean="0"/>
              <a:t>Many of these policies fall outside of the core area of expertise of the Fund</a:t>
            </a:r>
            <a:r>
              <a:rPr lang="en-US" baseline="0" dirty="0" smtClean="0"/>
              <a:t>, and </a:t>
            </a:r>
            <a:r>
              <a:rPr lang="en-US" b="1" baseline="0" dirty="0" smtClean="0"/>
              <a:t>we will need to collaborate with other international institutions</a:t>
            </a:r>
            <a:r>
              <a:rPr lang="en-US" baseline="0" dirty="0" smtClean="0"/>
              <a:t> on these topics (e.g. financial inclusion). </a:t>
            </a:r>
          </a:p>
          <a:p>
            <a:pPr>
              <a:buFont typeface="Arial" pitchFamily="34" charset="0"/>
              <a:buNone/>
            </a:pPr>
            <a:endParaRPr lang="en-US" baseline="0" dirty="0" smtClean="0"/>
          </a:p>
          <a:p>
            <a:pPr>
              <a:buFont typeface="Arial" pitchFamily="34" charset="0"/>
              <a:buChar char="•"/>
            </a:pPr>
            <a:r>
              <a:rPr lang="en-US" baseline="0" dirty="0" smtClean="0"/>
              <a:t>The staff discussion note – and this presentation – therefore </a:t>
            </a:r>
            <a:r>
              <a:rPr lang="en-US" b="1" baseline="0" dirty="0" smtClean="0"/>
              <a:t>focuses on one core area at the Fund: fiscal policy</a:t>
            </a:r>
            <a:r>
              <a:rPr lang="en-US" baseline="0" dirty="0" smtClean="0"/>
              <a:t>.</a:t>
            </a:r>
          </a:p>
        </p:txBody>
      </p:sp>
      <p:sp>
        <p:nvSpPr>
          <p:cNvPr id="4" name="Slide Number Placeholder 3"/>
          <p:cNvSpPr>
            <a:spLocks noGrp="1"/>
          </p:cNvSpPr>
          <p:nvPr>
            <p:ph type="sldNum" sz="quarter" idx="10"/>
          </p:nvPr>
        </p:nvSpPr>
        <p:spPr/>
        <p:txBody>
          <a:bodyPr/>
          <a:lstStyle/>
          <a:p>
            <a:fld id="{C499C78F-7BA9-4A20-9ACF-01099AAB933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Replacing</a:t>
            </a:r>
            <a:r>
              <a:rPr lang="en-US" b="1" baseline="0" dirty="0" smtClean="0"/>
              <a:t> family income with individual income taxation</a:t>
            </a:r>
            <a:endParaRPr lang="en-US" b="1" dirty="0" smtClean="0"/>
          </a:p>
          <a:p>
            <a:pPr>
              <a:buFont typeface="Arial" pitchFamily="34" charset="0"/>
              <a:buChar char="•"/>
            </a:pPr>
            <a:r>
              <a:rPr lang="en-US" dirty="0" smtClean="0"/>
              <a:t> Empirical</a:t>
            </a:r>
            <a:r>
              <a:rPr lang="en-US" baseline="0" dirty="0" smtClean="0"/>
              <a:t> studies indicate that </a:t>
            </a:r>
            <a:r>
              <a:rPr lang="en-US" b="1" baseline="0" dirty="0" smtClean="0"/>
              <a:t>female labor supply is more responsive to taxes</a:t>
            </a:r>
          </a:p>
          <a:p>
            <a:pPr>
              <a:buFont typeface="Arial" pitchFamily="34" charset="0"/>
              <a:buChar char="•"/>
            </a:pPr>
            <a:r>
              <a:rPr lang="en-US" baseline="0" dirty="0" smtClean="0"/>
              <a:t> As </a:t>
            </a:r>
            <a:r>
              <a:rPr lang="en-US" b="1" baseline="0" dirty="0" smtClean="0"/>
              <a:t>secondary earners are mostly women</a:t>
            </a:r>
            <a:r>
              <a:rPr lang="en-US" baseline="0" dirty="0" smtClean="0"/>
              <a:t>, replacing family taxation by individual taxation would decrease women’s marginal tax rates, thus stimulating higher female labor force supply</a:t>
            </a:r>
          </a:p>
          <a:p>
            <a:pPr>
              <a:buFont typeface="Arial" pitchFamily="34" charset="0"/>
              <a:buChar char="•"/>
            </a:pPr>
            <a:r>
              <a:rPr lang="en-US" baseline="0" dirty="0" smtClean="0"/>
              <a:t> This can potentially generate </a:t>
            </a:r>
            <a:r>
              <a:rPr lang="en-US" b="1" baseline="0" dirty="0" smtClean="0"/>
              <a:t>large efficiency gains and improve aggregate labor market outcomes</a:t>
            </a:r>
          </a:p>
          <a:p>
            <a:pPr>
              <a:buFont typeface="Arial" pitchFamily="34" charset="0"/>
              <a:buNone/>
            </a:pPr>
            <a:endParaRPr lang="en-US" baseline="0" dirty="0" smtClean="0"/>
          </a:p>
          <a:p>
            <a:pPr>
              <a:buFont typeface="Arial" pitchFamily="34" charset="0"/>
              <a:buNone/>
            </a:pPr>
            <a:r>
              <a:rPr lang="en-US" b="1" baseline="0" dirty="0" smtClean="0"/>
              <a:t>Tax credits for low-wage earners</a:t>
            </a:r>
          </a:p>
          <a:p>
            <a:pPr>
              <a:buFont typeface="Arial" pitchFamily="34" charset="0"/>
              <a:buChar char="•"/>
            </a:pPr>
            <a:r>
              <a:rPr lang="en-US" baseline="0" dirty="0" smtClean="0"/>
              <a:t> </a:t>
            </a:r>
            <a:r>
              <a:rPr lang="en-US" b="1" baseline="0" dirty="0" smtClean="0"/>
              <a:t>“in-work” tax credits reduce the net tax liability </a:t>
            </a:r>
            <a:r>
              <a:rPr lang="en-US" b="0" baseline="0" dirty="0" smtClean="0"/>
              <a:t>– they can even make it negative for low-wage earners</a:t>
            </a:r>
          </a:p>
          <a:p>
            <a:pPr>
              <a:buFont typeface="Arial" pitchFamily="34" charset="0"/>
              <a:buChar char="•"/>
            </a:pPr>
            <a:r>
              <a:rPr lang="en-US" baseline="0" dirty="0" smtClean="0"/>
              <a:t> with lower net tax liability, the </a:t>
            </a:r>
            <a:r>
              <a:rPr lang="en-US" b="1" baseline="0" dirty="0" smtClean="0"/>
              <a:t>benefit from accepting a job rises</a:t>
            </a:r>
          </a:p>
          <a:p>
            <a:pPr>
              <a:buFont typeface="Arial" pitchFamily="34" charset="0"/>
              <a:buChar char="•"/>
            </a:pPr>
            <a:r>
              <a:rPr lang="en-US" baseline="0" dirty="0" smtClean="0"/>
              <a:t> in countries which aim at supporting INCOME: “in-work” tax credits are faced out with FAMILY income (e.g. Canada, France, Ireland, Korea, UK)</a:t>
            </a:r>
          </a:p>
          <a:p>
            <a:pPr>
              <a:buFont typeface="Arial" pitchFamily="34" charset="0"/>
              <a:buChar char="•"/>
            </a:pPr>
            <a:r>
              <a:rPr lang="en-US" baseline="0" dirty="0" smtClean="0"/>
              <a:t> </a:t>
            </a:r>
            <a:r>
              <a:rPr lang="en-US" b="1" baseline="0" dirty="0" smtClean="0"/>
              <a:t>in countries which aim at LABOR FORCE support: credits phased out with INDIVIDUAL </a:t>
            </a:r>
            <a:r>
              <a:rPr lang="en-US" b="0" baseline="0" dirty="0" smtClean="0"/>
              <a:t>income (e.g. Belgium, Finland, Sweden) – this is the preferred option to increase FLFP as the marginal tax rate applied to secondary earners will generally be lower.</a:t>
            </a:r>
          </a:p>
        </p:txBody>
      </p:sp>
      <p:sp>
        <p:nvSpPr>
          <p:cNvPr id="4" name="Slide Number Placeholder 3"/>
          <p:cNvSpPr>
            <a:spLocks noGrp="1"/>
          </p:cNvSpPr>
          <p:nvPr>
            <p:ph type="sldNum" sz="quarter" idx="10"/>
          </p:nvPr>
        </p:nvSpPr>
        <p:spPr/>
        <p:txBody>
          <a:bodyPr/>
          <a:lstStyle/>
          <a:p>
            <a:fld id="{C499C78F-7BA9-4A20-9ACF-01099AAB933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b="1" dirty="0" smtClean="0"/>
              <a:t>Publicly financed parental leave schemes </a:t>
            </a:r>
            <a:r>
              <a:rPr lang="en-US" dirty="0" smtClean="0"/>
              <a:t>can help parents</a:t>
            </a:r>
            <a:r>
              <a:rPr lang="en-US" baseline="0" dirty="0" smtClean="0"/>
              <a:t> reconcile work and family life, and maintain connection to labor market by guaranteed return (average duration of paid parental leave 26 weeks in OECD)</a:t>
            </a:r>
          </a:p>
          <a:p>
            <a:pPr>
              <a:buFont typeface="Arial" pitchFamily="34" charset="0"/>
              <a:buChar char="•"/>
            </a:pPr>
            <a:r>
              <a:rPr lang="en-US" baseline="0" dirty="0" smtClean="0"/>
              <a:t> Too long periods outside of the labor market, however, risk reducing skills and likelihood of rejoining</a:t>
            </a:r>
          </a:p>
          <a:p>
            <a:pPr>
              <a:buFont typeface="Arial" pitchFamily="34" charset="0"/>
              <a:buChar char="•"/>
            </a:pPr>
            <a:endParaRPr lang="en-US" baseline="0" dirty="0" smtClean="0"/>
          </a:p>
          <a:p>
            <a:pPr>
              <a:buFont typeface="Arial" pitchFamily="34" charset="0"/>
              <a:buChar char="•"/>
            </a:pPr>
            <a:r>
              <a:rPr lang="en-US" baseline="0" dirty="0" smtClean="0"/>
              <a:t> </a:t>
            </a:r>
            <a:r>
              <a:rPr lang="en-US" b="1" baseline="0" dirty="0" smtClean="0"/>
              <a:t>greater parity between maternity and paternity leave </a:t>
            </a:r>
            <a:r>
              <a:rPr lang="en-US" baseline="0" dirty="0" smtClean="0"/>
              <a:t>could support a more rapid return to work among mothers</a:t>
            </a:r>
          </a:p>
          <a:p>
            <a:pPr>
              <a:buFont typeface="Arial" pitchFamily="34" charset="0"/>
              <a:buChar char="•"/>
            </a:pPr>
            <a:endParaRPr lang="en-US" baseline="0" dirty="0" smtClean="0"/>
          </a:p>
          <a:p>
            <a:pPr>
              <a:buFont typeface="Arial" pitchFamily="34" charset="0"/>
              <a:buChar char="•"/>
            </a:pPr>
            <a:r>
              <a:rPr lang="en-US" baseline="0" dirty="0" smtClean="0"/>
              <a:t> </a:t>
            </a:r>
            <a:r>
              <a:rPr lang="en-US" b="1" baseline="0" dirty="0" smtClean="0"/>
              <a:t>Better access to childcare</a:t>
            </a:r>
            <a:r>
              <a:rPr lang="en-US" baseline="0" dirty="0" smtClean="0"/>
              <a:t> frees up women’s time to spend in formal employment: Studies show that reducing the price of childcare by 50% could increase labor supply by young mothers by 6.5 to 10 percent.</a:t>
            </a:r>
          </a:p>
          <a:p>
            <a:pPr>
              <a:buFont typeface="Arial" pitchFamily="34" charset="0"/>
              <a:buChar char="•"/>
            </a:pPr>
            <a:endParaRPr lang="en-US" baseline="0" dirty="0" smtClean="0"/>
          </a:p>
          <a:p>
            <a:pPr>
              <a:buFont typeface="Arial" pitchFamily="34" charset="0"/>
              <a:buChar char="•"/>
            </a:pPr>
            <a:r>
              <a:rPr lang="en-US" baseline="0" dirty="0" smtClean="0"/>
              <a:t> </a:t>
            </a:r>
            <a:r>
              <a:rPr lang="en-US" b="1" baseline="0" dirty="0" smtClean="0"/>
              <a:t>Spells from maternity leave should not translate into lower pensions</a:t>
            </a:r>
          </a:p>
          <a:p>
            <a:pPr>
              <a:buFont typeface="Arial" pitchFamily="34" charset="0"/>
              <a:buNone/>
            </a:pPr>
            <a:endParaRPr lang="en-US" baseline="0" dirty="0" smtClean="0"/>
          </a:p>
          <a:p>
            <a:pPr>
              <a:buFont typeface="Arial" pitchFamily="34" charset="0"/>
              <a:buNone/>
            </a:pPr>
            <a:r>
              <a:rPr lang="en-US" b="1" baseline="0" dirty="0" smtClean="0"/>
              <a:t>For developing countries, improving educational attainment and better quality infrastructure are key:</a:t>
            </a:r>
          </a:p>
          <a:p>
            <a:pPr>
              <a:buFont typeface="Arial" pitchFamily="34" charset="0"/>
              <a:buChar char="•"/>
            </a:pPr>
            <a:r>
              <a:rPr lang="en-US" baseline="0" dirty="0" smtClean="0"/>
              <a:t> </a:t>
            </a:r>
            <a:r>
              <a:rPr lang="en-US" b="1" baseline="0" dirty="0" smtClean="0"/>
              <a:t>Educational attainment </a:t>
            </a:r>
            <a:r>
              <a:rPr lang="en-US" baseline="0" dirty="0" smtClean="0"/>
              <a:t>correlates strongly and positively with female labor force participation (Turkey:  only 17 % of illiterate women participate in the labor force, but 70 percent of those holding a graduate degree)</a:t>
            </a:r>
          </a:p>
          <a:p>
            <a:pPr>
              <a:buFont typeface="Arial" pitchFamily="34" charset="0"/>
              <a:buChar char="•"/>
            </a:pPr>
            <a:endParaRPr lang="en-US" baseline="0" dirty="0" smtClean="0"/>
          </a:p>
          <a:p>
            <a:pPr>
              <a:buFont typeface="Arial" pitchFamily="34" charset="0"/>
              <a:buChar char="•"/>
            </a:pPr>
            <a:r>
              <a:rPr lang="en-US" b="1" baseline="0" dirty="0" smtClean="0"/>
              <a:t> Better quality of infrastructure </a:t>
            </a:r>
            <a:r>
              <a:rPr lang="en-US" baseline="0" dirty="0" smtClean="0"/>
              <a:t>(access to clean water, transportation), especially in rural areas, can reduce time women spent on domestic tasks</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5">
              <a:buFont typeface="Arial" pitchFamily="34" charset="0"/>
              <a:buNone/>
            </a:pPr>
            <a:r>
              <a:rPr lang="en-US" dirty="0" smtClean="0"/>
              <a:t>In Korea, FLP</a:t>
            </a:r>
            <a:r>
              <a:rPr lang="en-US" baseline="0" dirty="0" smtClean="0"/>
              <a:t> rates have increased markedly over the last two decades from 50 percent in 1990 to 59 percent in 2011. But significant gender gaps in participation remain. Male participation rates are still 22 </a:t>
            </a:r>
            <a:r>
              <a:rPr lang="en-US" baseline="0" dirty="0" err="1" smtClean="0"/>
              <a:t>pecent</a:t>
            </a:r>
            <a:r>
              <a:rPr lang="en-US" baseline="0" dirty="0" smtClean="0"/>
              <a:t> higher than for females, with the gender gaps being particularly high (more than 35 percent) for ages 30-39, the prime working age. </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LPR = constant, time fixed effects, set of policy variables</a:t>
            </a:r>
            <a:r>
              <a:rPr lang="en-US" baseline="0" dirty="0" smtClean="0"/>
              <a:t> found to be robust determinants of female participation</a:t>
            </a:r>
          </a:p>
          <a:p>
            <a:pPr>
              <a:buFont typeface="Arial" pitchFamily="34" charset="0"/>
              <a:buNone/>
            </a:pPr>
            <a:r>
              <a:rPr lang="en-US" baseline="0" dirty="0" smtClean="0"/>
              <a:t>Chart presents the increase in female participation that can be achieved under various reforms scenarios. </a:t>
            </a:r>
          </a:p>
          <a:p>
            <a:pPr>
              <a:buFont typeface="Arial" pitchFamily="34" charset="0"/>
              <a:buNone/>
            </a:pPr>
            <a:r>
              <a:rPr lang="en-US" baseline="0" dirty="0" smtClean="0"/>
              <a:t>Reform in the tax treatment of second earners yields a gain of ½ percentage point</a:t>
            </a:r>
          </a:p>
          <a:p>
            <a:pPr>
              <a:buFont typeface="Arial" pitchFamily="34" charset="0"/>
              <a:buNone/>
            </a:pPr>
            <a:r>
              <a:rPr lang="en-US" baseline="0" dirty="0" smtClean="0"/>
              <a:t>Policies aimed at reducing unemployment will yield 1.4 percentage points (</a:t>
            </a:r>
            <a:r>
              <a:rPr lang="en-US" baseline="0" dirty="0" err="1" smtClean="0"/>
              <a:t>proxied</a:t>
            </a:r>
            <a:r>
              <a:rPr lang="en-US" baseline="0" dirty="0" smtClean="0"/>
              <a:t> by an increase in the probability of being employed)</a:t>
            </a:r>
          </a:p>
          <a:p>
            <a:pPr>
              <a:buFont typeface="Arial" pitchFamily="34" charset="0"/>
              <a:buNone/>
            </a:pPr>
            <a:r>
              <a:rPr lang="en-US" baseline="0" dirty="0" smtClean="0"/>
              <a:t>Reform of tax incentives to part-time work gets 2 percentage points</a:t>
            </a:r>
          </a:p>
          <a:p>
            <a:pPr>
              <a:buFont typeface="Arial" pitchFamily="34" charset="0"/>
              <a:buNone/>
            </a:pPr>
            <a:r>
              <a:rPr lang="en-US" baseline="0" dirty="0" smtClean="0"/>
              <a:t>Reforms aimed at closing the gap in child benefits between Korea and the benchmark OECD countries yields an increase in 4 percentage points</a:t>
            </a:r>
          </a:p>
          <a:p>
            <a:pPr>
              <a:buFont typeface="Arial" pitchFamily="34" charset="0"/>
              <a:buNone/>
            </a:pPr>
            <a:r>
              <a:rPr lang="en-US" baseline="0" dirty="0" smtClean="0"/>
              <a:t>Together they would yield 8 percentage point increase and reduction in gap by 33 percent. </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Female labor force participation in India is </a:t>
            </a:r>
            <a:r>
              <a:rPr lang="en-US" b="1" dirty="0" smtClean="0"/>
              <a:t>among the lowest in emergin</a:t>
            </a:r>
            <a:r>
              <a:rPr lang="en-US" b="1" baseline="0" dirty="0" smtClean="0"/>
              <a:t>g markets</a:t>
            </a:r>
            <a:r>
              <a:rPr lang="en-US" baseline="0" dirty="0" smtClean="0"/>
              <a:t>. </a:t>
            </a:r>
            <a:r>
              <a:rPr lang="en-US" b="1" baseline="0" dirty="0" smtClean="0"/>
              <a:t>Only about a third of working age women in India work</a:t>
            </a:r>
            <a:r>
              <a:rPr lang="en-US" baseline="0" dirty="0" smtClean="0"/>
              <a:t>, which is one of the lowest among the G20 and BRICs.  </a:t>
            </a:r>
          </a:p>
          <a:p>
            <a:endParaRPr lang="en-US" baseline="0" dirty="0" smtClean="0"/>
          </a:p>
          <a:p>
            <a:r>
              <a:rPr lang="en-US" baseline="0" dirty="0" smtClean="0"/>
              <a:t>Also, the </a:t>
            </a:r>
            <a:r>
              <a:rPr lang="en-US" b="1" baseline="0" dirty="0" smtClean="0"/>
              <a:t>gender gap in participation </a:t>
            </a:r>
            <a:r>
              <a:rPr lang="en-US" baseline="0" dirty="0" smtClean="0"/>
              <a:t>is one of the largest in the G20 at 50 percent. Male participation rates are in line with other countries, around 80-85 percent.</a:t>
            </a:r>
            <a:endParaRPr lang="en-US" dirty="0" smtClean="0"/>
          </a:p>
          <a:p>
            <a:pPr defTabSz="933572">
              <a:defRPr/>
            </a:pPr>
            <a:endParaRPr lang="en-US" dirty="0" smtClean="0"/>
          </a:p>
          <a:p>
            <a:pPr defTabSz="933602">
              <a:defRPr/>
            </a:pPr>
            <a:r>
              <a:rPr lang="en-US" dirty="0" smtClean="0"/>
              <a:t>Female participation  in India has</a:t>
            </a:r>
            <a:r>
              <a:rPr lang="en-US" baseline="0" dirty="0" smtClean="0"/>
              <a:t> dropped over the past decade, this trend is in contrast to that observed in other regions. </a:t>
            </a:r>
          </a:p>
          <a:p>
            <a:pPr defTabSz="933602">
              <a:defRPr/>
            </a:pPr>
            <a:endParaRPr lang="en-US" b="1" baseline="0" dirty="0" smtClean="0"/>
          </a:p>
          <a:p>
            <a:pPr defTabSz="933602">
              <a:defRPr/>
            </a:pPr>
            <a:r>
              <a:rPr lang="en-US" b="1" dirty="0" smtClean="0"/>
              <a:t>There is considerable inter-state variability across states. </a:t>
            </a:r>
            <a:r>
              <a:rPr lang="en-US" dirty="0" smtClean="0"/>
              <a:t>States in the South and East of India (such as Andhra Pradesh, Tamil Nadu, Sikkim) generally displaying higher participation rates than those in North India (such as Bihar, Punjab and Haryana). The FLFP rates vary from just 5 percent in Bihar to 60 percent in Sikkim. There are clearly  state-level and regional factors at play.</a:t>
            </a:r>
          </a:p>
          <a:p>
            <a:pPr defTabSz="933572">
              <a:defRPr/>
            </a:pPr>
            <a:endParaRPr lang="en-US" dirty="0" smtClean="0"/>
          </a:p>
          <a:p>
            <a:r>
              <a:rPr lang="en-US" dirty="0" smtClean="0"/>
              <a:t>Such a low FLFP rate has a </a:t>
            </a:r>
            <a:r>
              <a:rPr lang="en-US" b="1" dirty="0" smtClean="0"/>
              <a:t>large economic cost. </a:t>
            </a:r>
            <a:r>
              <a:rPr lang="en-US" dirty="0" smtClean="0"/>
              <a:t>Model based estimates are used</a:t>
            </a:r>
            <a:r>
              <a:rPr lang="en-US" baseline="0" dirty="0" smtClean="0"/>
              <a:t> to assess </a:t>
            </a:r>
            <a:r>
              <a:rPr lang="en-US" dirty="0" smtClean="0"/>
              <a:t>the</a:t>
            </a:r>
            <a:r>
              <a:rPr lang="en-US" b="1" dirty="0" smtClean="0"/>
              <a:t> </a:t>
            </a:r>
            <a:r>
              <a:rPr lang="en-US" dirty="0" smtClean="0"/>
              <a:t>relationship between gender inequality and economic growth at the macroeconomic level, emphasizing the efficiency losses generated by these inequalities.</a:t>
            </a:r>
            <a:r>
              <a:rPr lang="en-US" baseline="0" dirty="0" smtClean="0"/>
              <a:t> G</a:t>
            </a:r>
            <a:r>
              <a:rPr lang="en-US" dirty="0" smtClean="0"/>
              <a:t>ender gaps lead</a:t>
            </a:r>
            <a:r>
              <a:rPr lang="en-US" baseline="0" dirty="0" smtClean="0"/>
              <a:t> to</a:t>
            </a:r>
            <a:r>
              <a:rPr lang="en-US" dirty="0" smtClean="0"/>
              <a:t> the output losses, which are large in India (at </a:t>
            </a:r>
            <a:r>
              <a:rPr lang="en-US" b="1" dirty="0" smtClean="0"/>
              <a:t>26 percent).</a:t>
            </a:r>
          </a:p>
          <a:p>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 Labor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force participation rate is the </a:t>
            </a:r>
            <a:r>
              <a:rPr lang="en-US" sz="1200" b="1" kern="1200" dirty="0" smtClean="0">
                <a:solidFill>
                  <a:schemeClr val="tx1"/>
                </a:solidFill>
                <a:latin typeface="+mn-lt"/>
                <a:ea typeface="+mn-ea"/>
                <a:cs typeface="+mn-cs"/>
              </a:rPr>
              <a:t>proportion of the population ages 15 and older that is economically active</a:t>
            </a:r>
            <a:r>
              <a:rPr lang="en-US" sz="1200" kern="1200" dirty="0" smtClean="0">
                <a:solidFill>
                  <a:schemeClr val="tx1"/>
                </a:solidFill>
                <a:latin typeface="+mn-lt"/>
                <a:ea typeface="+mn-ea"/>
                <a:cs typeface="+mn-cs"/>
              </a:rPr>
              <a:t>: all people who supply labor for the production of goods and services during a specified period</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Highest participation rates in Sub-Saharan</a:t>
            </a:r>
            <a:r>
              <a:rPr lang="en-US" sz="1200" b="1" kern="1200" baseline="0" dirty="0" smtClean="0">
                <a:solidFill>
                  <a:schemeClr val="tx1"/>
                </a:solidFill>
                <a:latin typeface="+mn-lt"/>
                <a:ea typeface="+mn-ea"/>
                <a:cs typeface="+mn-cs"/>
              </a:rPr>
              <a:t> Africa</a:t>
            </a:r>
            <a:r>
              <a:rPr lang="en-US" sz="1200" kern="1200" baseline="0" dirty="0" smtClean="0">
                <a:solidFill>
                  <a:schemeClr val="tx1"/>
                </a:solidFill>
                <a:latin typeface="+mn-lt"/>
                <a:ea typeface="+mn-ea"/>
                <a:cs typeface="+mn-cs"/>
              </a:rPr>
              <a:t> (reasons on next slide)</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b="0" kern="1200" dirty="0" smtClean="0">
                <a:solidFill>
                  <a:schemeClr val="tx1"/>
                </a:solidFill>
                <a:latin typeface="+mn-lt"/>
                <a:ea typeface="+mn-ea"/>
                <a:cs typeface="+mn-cs"/>
              </a:rPr>
              <a:t>This map depicts</a:t>
            </a:r>
            <a:r>
              <a:rPr lang="en-US" sz="1200" b="0" kern="1200" baseline="0" dirty="0" smtClean="0">
                <a:solidFill>
                  <a:schemeClr val="tx1"/>
                </a:solidFill>
                <a:latin typeface="+mn-lt"/>
                <a:ea typeface="+mn-ea"/>
                <a:cs typeface="+mn-cs"/>
              </a:rPr>
              <a:t> female labor force participation rates across countries.</a:t>
            </a:r>
          </a:p>
          <a:p>
            <a:pPr>
              <a:buFont typeface="Arial" pitchFamily="34" charset="0"/>
              <a:buChar char="•"/>
            </a:pPr>
            <a:r>
              <a:rPr lang="en-US" sz="1200" b="0" kern="1200" baseline="0" dirty="0" smtClean="0">
                <a:solidFill>
                  <a:schemeClr val="tx1"/>
                </a:solidFill>
                <a:latin typeface="+mn-lt"/>
                <a:ea typeface="+mn-ea"/>
                <a:cs typeface="+mn-cs"/>
              </a:rPr>
              <a:t> Participation rates vary widely:</a:t>
            </a:r>
            <a:endParaRPr lang="en-US" sz="1200" b="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1200" kern="1200" baseline="0" dirty="0" smtClean="0">
                <a:solidFill>
                  <a:schemeClr val="tx1"/>
                </a:solidFill>
                <a:latin typeface="+mn-lt"/>
                <a:ea typeface="+mn-ea"/>
                <a:cs typeface="+mn-cs"/>
              </a:rPr>
              <a:t> The </a:t>
            </a:r>
            <a:r>
              <a:rPr lang="de-DE" sz="1200" kern="1200" baseline="0" dirty="0" err="1" smtClean="0">
                <a:solidFill>
                  <a:schemeClr val="tx1"/>
                </a:solidFill>
                <a:latin typeface="+mn-lt"/>
                <a:ea typeface="+mn-ea"/>
                <a:cs typeface="+mn-cs"/>
              </a:rPr>
              <a:t>situation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is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worst</a:t>
            </a: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Middle</a:t>
            </a:r>
            <a:r>
              <a:rPr lang="de-DE" sz="1200" kern="1200" baseline="0" dirty="0" smtClean="0">
                <a:solidFill>
                  <a:schemeClr val="tx1"/>
                </a:solidFill>
                <a:latin typeface="+mn-lt"/>
                <a:ea typeface="+mn-ea"/>
                <a:cs typeface="+mn-cs"/>
              </a:rPr>
              <a:t> East and Northern </a:t>
            </a:r>
            <a:r>
              <a:rPr lang="de-DE" sz="1200" kern="1200" baseline="0" dirty="0" err="1" smtClean="0">
                <a:solidFill>
                  <a:schemeClr val="tx1"/>
                </a:solidFill>
                <a:latin typeface="+mn-lt"/>
                <a:ea typeface="+mn-ea"/>
                <a:cs typeface="+mn-cs"/>
              </a:rPr>
              <a:t>Africa</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where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less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than</a:t>
            </a:r>
            <a:r>
              <a:rPr lang="de-DE" sz="1200" kern="1200" baseline="0" dirty="0" smtClean="0">
                <a:solidFill>
                  <a:schemeClr val="tx1"/>
                </a:solidFill>
                <a:latin typeface="+mn-lt"/>
                <a:ea typeface="+mn-ea"/>
                <a:cs typeface="+mn-cs"/>
              </a:rPr>
              <a:t> 20 pereant of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women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participate</a:t>
            </a: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labor</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market</a:t>
            </a: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some</a:t>
            </a:r>
            <a:r>
              <a:rPr lang="de-DE" sz="1200" kern="1200" baseline="0" dirty="0" smtClean="0">
                <a:solidFill>
                  <a:schemeClr val="tx1"/>
                </a:solidFill>
                <a:latin typeface="+mn-lt"/>
                <a:ea typeface="+mn-ea"/>
                <a:cs typeface="+mn-cs"/>
              </a:rPr>
              <a:t> countries.</a:t>
            </a:r>
          </a:p>
          <a:p>
            <a:pPr lvl="1">
              <a:buFont typeface="Arial" pitchFamily="34" charset="0"/>
              <a:buChar char="•"/>
            </a:pPr>
            <a:endParaRPr lang="en-US" sz="1200" b="0" kern="1200" baseline="0" dirty="0" smtClean="0">
              <a:solidFill>
                <a:schemeClr val="tx1"/>
              </a:solidFill>
              <a:latin typeface="+mn-lt"/>
              <a:ea typeface="+mn-ea"/>
              <a:cs typeface="+mn-cs"/>
            </a:endParaRPr>
          </a:p>
          <a:p>
            <a:pPr lvl="1">
              <a:buFont typeface="Arial" pitchFamily="34" charset="0"/>
              <a:buChar char="•"/>
            </a:pPr>
            <a:r>
              <a:rPr lang="en-US" sz="1200" b="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Highest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participation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rates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are</a:t>
            </a:r>
            <a:r>
              <a:rPr lang="de-DE" sz="1200" kern="1200" baseline="0" dirty="0" smtClean="0">
                <a:solidFill>
                  <a:schemeClr val="tx1"/>
                </a:solidFill>
                <a:latin typeface="+mn-lt"/>
                <a:ea typeface="+mn-ea"/>
                <a:cs typeface="+mn-cs"/>
              </a:rPr>
              <a:t> in Sub-</a:t>
            </a:r>
            <a:r>
              <a:rPr lang="de-DE" sz="1200" kern="1200" baseline="0" dirty="0" err="1" smtClean="0">
                <a:solidFill>
                  <a:schemeClr val="tx1"/>
                </a:solidFill>
                <a:latin typeface="+mn-lt"/>
                <a:ea typeface="+mn-ea"/>
                <a:cs typeface="+mn-cs"/>
              </a:rPr>
              <a:t>Saharan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Africa</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where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women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often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work</a:t>
            </a:r>
            <a:r>
              <a:rPr lang="de-DE" sz="1200" kern="1200" baseline="0" dirty="0" smtClean="0">
                <a:solidFill>
                  <a:schemeClr val="tx1"/>
                </a:solidFill>
                <a:latin typeface="+mn-lt"/>
                <a:ea typeface="+mn-ea"/>
                <a:cs typeface="+mn-cs"/>
              </a:rPr>
              <a:t> out of </a:t>
            </a:r>
            <a:r>
              <a:rPr lang="de-DE" sz="1200" kern="1200" baseline="0" dirty="0" err="1" smtClean="0">
                <a:solidFill>
                  <a:schemeClr val="tx1"/>
                </a:solidFill>
                <a:latin typeface="+mn-lt"/>
                <a:ea typeface="+mn-ea"/>
                <a:cs typeface="+mn-cs"/>
              </a:rPr>
              <a:t>necessity</a:t>
            </a:r>
            <a:r>
              <a:rPr lang="de-DE" sz="1200" kern="1200" baseline="0" dirty="0" smtClean="0">
                <a:solidFill>
                  <a:schemeClr val="tx1"/>
                </a:solidFill>
                <a:latin typeface="+mn-lt"/>
                <a:ea typeface="+mn-ea"/>
                <a:cs typeface="+mn-cs"/>
              </a:rPr>
              <a:t> but </a:t>
            </a:r>
            <a:r>
              <a:rPr lang="de-DE" sz="1200" kern="1200" baseline="0" dirty="0" err="1" smtClean="0">
                <a:solidFill>
                  <a:schemeClr val="tx1"/>
                </a:solidFill>
                <a:latin typeface="+mn-lt"/>
                <a:ea typeface="+mn-ea"/>
                <a:cs typeface="+mn-cs"/>
              </a:rPr>
              <a:t>are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over-represented</a:t>
            </a: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informal </a:t>
            </a:r>
            <a:r>
              <a:rPr lang="de-DE" sz="1200" kern="1200" baseline="0" dirty="0" err="1" smtClean="0">
                <a:solidFill>
                  <a:schemeClr val="tx1"/>
                </a:solidFill>
                <a:latin typeface="+mn-lt"/>
                <a:ea typeface="+mn-ea"/>
                <a:cs typeface="+mn-cs"/>
              </a:rPr>
              <a:t>economy</a:t>
            </a:r>
            <a:endParaRPr lang="de-DE" sz="1200" kern="1200" baseline="0" dirty="0" smtClean="0">
              <a:solidFill>
                <a:schemeClr val="tx1"/>
              </a:solidFill>
              <a:latin typeface="+mn-lt"/>
              <a:ea typeface="+mn-ea"/>
              <a:cs typeface="+mn-cs"/>
            </a:endParaRPr>
          </a:p>
          <a:p>
            <a:pPr lvl="1">
              <a:buFont typeface="Arial" pitchFamily="34" charset="0"/>
              <a:buNone/>
            </a:pPr>
            <a:endParaRPr lang="de-DE" sz="1200" kern="1200" baseline="0" dirty="0" smtClean="0">
              <a:solidFill>
                <a:schemeClr val="tx1"/>
              </a:solidFill>
              <a:latin typeface="+mn-lt"/>
              <a:ea typeface="+mn-ea"/>
              <a:cs typeface="+mn-cs"/>
            </a:endParaRPr>
          </a:p>
          <a:p>
            <a:pPr lvl="1">
              <a:buFont typeface="Arial" pitchFamily="34" charset="0"/>
              <a:buChar char="•"/>
            </a:pP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Latin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America</a:t>
            </a:r>
            <a:r>
              <a:rPr lang="de-DE" sz="1200" kern="1200" baseline="0" dirty="0" smtClean="0">
                <a:solidFill>
                  <a:schemeClr val="tx1"/>
                </a:solidFill>
                <a:latin typeface="+mn-lt"/>
                <a:ea typeface="+mn-ea"/>
                <a:cs typeface="+mn-cs"/>
              </a:rPr>
              <a:t> and </a:t>
            </a:r>
            <a:r>
              <a:rPr lang="de-DE" sz="1200" kern="1200" baseline="0" dirty="0" err="1" smtClean="0">
                <a:solidFill>
                  <a:schemeClr val="tx1"/>
                </a:solidFill>
                <a:latin typeface="+mn-lt"/>
                <a:ea typeface="+mn-ea"/>
                <a:cs typeface="+mn-cs"/>
              </a:rPr>
              <a:t>Caribbean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rates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have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been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rising</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over</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last 20 </a:t>
            </a:r>
            <a:r>
              <a:rPr lang="de-DE" sz="1200" kern="1200" baseline="0" dirty="0" err="1" smtClean="0">
                <a:solidFill>
                  <a:schemeClr val="tx1"/>
                </a:solidFill>
                <a:latin typeface="+mn-lt"/>
                <a:ea typeface="+mn-ea"/>
                <a:cs typeface="+mn-cs"/>
              </a:rPr>
              <a:t>years</a:t>
            </a:r>
            <a:r>
              <a:rPr lang="de-DE" sz="1200" kern="1200" baseline="0" dirty="0" smtClean="0">
                <a:solidFill>
                  <a:schemeClr val="tx1"/>
                </a:solidFill>
                <a:latin typeface="+mn-lt"/>
                <a:ea typeface="+mn-ea"/>
                <a:cs typeface="+mn-cs"/>
              </a:rPr>
              <a:t> and </a:t>
            </a:r>
            <a:r>
              <a:rPr lang="de-DE" sz="1200" kern="1200" baseline="0" dirty="0" err="1" smtClean="0">
                <a:solidFill>
                  <a:schemeClr val="tx1"/>
                </a:solidFill>
                <a:latin typeface="+mn-lt"/>
                <a:ea typeface="+mn-ea"/>
                <a:cs typeface="+mn-cs"/>
              </a:rPr>
              <a:t>we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see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now</a:t>
            </a:r>
            <a:r>
              <a:rPr lang="de-DE" sz="1200" kern="1200" baseline="0" dirty="0" smtClean="0">
                <a:solidFill>
                  <a:schemeClr val="tx1"/>
                </a:solidFill>
                <a:latin typeface="+mn-lt"/>
                <a:ea typeface="+mn-ea"/>
                <a:cs typeface="+mn-cs"/>
              </a:rPr>
              <a:t> a </a:t>
            </a:r>
            <a:r>
              <a:rPr lang="de-DE" sz="1200" kern="1200" baseline="0" dirty="0" err="1" smtClean="0">
                <a:solidFill>
                  <a:schemeClr val="tx1"/>
                </a:solidFill>
                <a:latin typeface="+mn-lt"/>
                <a:ea typeface="+mn-ea"/>
                <a:cs typeface="+mn-cs"/>
              </a:rPr>
              <a:t>relatively</a:t>
            </a:r>
            <a:r>
              <a:rPr lang="de-DE" sz="1200" kern="1200" baseline="0" dirty="0" smtClean="0">
                <a:solidFill>
                  <a:schemeClr val="tx1"/>
                </a:solidFill>
                <a:latin typeface="+mn-lt"/>
                <a:ea typeface="+mn-ea"/>
                <a:cs typeface="+mn-cs"/>
              </a:rPr>
              <a:t> favorable </a:t>
            </a:r>
            <a:r>
              <a:rPr lang="de-DE" sz="1200" kern="1200" baseline="0" dirty="0" err="1" smtClean="0">
                <a:solidFill>
                  <a:schemeClr val="tx1"/>
                </a:solidFill>
                <a:latin typeface="+mn-lt"/>
                <a:ea typeface="+mn-ea"/>
                <a:cs typeface="+mn-cs"/>
              </a:rPr>
              <a:t>picture</a:t>
            </a:r>
            <a:endParaRPr lang="de-DE" sz="1200" kern="1200" baseline="0" dirty="0" smtClean="0">
              <a:solidFill>
                <a:schemeClr val="tx1"/>
              </a:solidFill>
              <a:latin typeface="+mn-lt"/>
              <a:ea typeface="+mn-ea"/>
              <a:cs typeface="+mn-cs"/>
            </a:endParaRPr>
          </a:p>
          <a:p>
            <a:pPr lvl="1">
              <a:buFont typeface="Arial" pitchFamily="34" charset="0"/>
              <a:buChar char="•"/>
            </a:pPr>
            <a:endParaRPr lang="de-DE" sz="1200" kern="1200" baseline="0" dirty="0" smtClean="0">
              <a:solidFill>
                <a:schemeClr val="tx1"/>
              </a:solidFill>
              <a:latin typeface="+mn-lt"/>
              <a:ea typeface="+mn-ea"/>
              <a:cs typeface="+mn-cs"/>
            </a:endParaRPr>
          </a:p>
          <a:p>
            <a:pPr lvl="1">
              <a:buFont typeface="Arial" pitchFamily="34" charset="0"/>
              <a:buChar char="•"/>
            </a:pP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picture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is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mixed</a:t>
            </a: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Asia</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with</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relatively</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high</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participation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rates</a:t>
            </a:r>
            <a:r>
              <a:rPr lang="de-DE" sz="1200" kern="1200" baseline="0" dirty="0" smtClean="0">
                <a:solidFill>
                  <a:schemeClr val="tx1"/>
                </a:solidFill>
                <a:latin typeface="+mn-lt"/>
                <a:ea typeface="+mn-ea"/>
                <a:cs typeface="+mn-cs"/>
              </a:rPr>
              <a:t> in China, but </a:t>
            </a:r>
            <a:r>
              <a:rPr lang="de-DE" sz="1200" kern="1200" baseline="0" dirty="0" err="1" smtClean="0">
                <a:solidFill>
                  <a:schemeClr val="tx1"/>
                </a:solidFill>
                <a:latin typeface="+mn-lt"/>
                <a:ea typeface="+mn-ea"/>
                <a:cs typeface="+mn-cs"/>
              </a:rPr>
              <a:t>very</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low</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ones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for</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example</a:t>
            </a:r>
            <a:r>
              <a:rPr lang="de-DE" sz="1200" kern="1200" baseline="0" dirty="0" smtClean="0">
                <a:solidFill>
                  <a:schemeClr val="tx1"/>
                </a:solidFill>
                <a:latin typeface="+mn-lt"/>
                <a:ea typeface="+mn-ea"/>
                <a:cs typeface="+mn-cs"/>
              </a:rPr>
              <a:t> in </a:t>
            </a:r>
            <a:r>
              <a:rPr lang="de-DE" sz="1200" kern="1200" baseline="0" dirty="0" err="1" smtClean="0">
                <a:solidFill>
                  <a:schemeClr val="tx1"/>
                </a:solidFill>
                <a:latin typeface="+mn-lt"/>
                <a:ea typeface="+mn-ea"/>
                <a:cs typeface="+mn-cs"/>
              </a:rPr>
              <a:t>India</a:t>
            </a:r>
            <a:r>
              <a:rPr lang="de-DE" sz="1200" kern="1200" baseline="0" dirty="0" smtClean="0">
                <a:solidFill>
                  <a:schemeClr val="tx1"/>
                </a:solidFill>
                <a:latin typeface="+mn-lt"/>
                <a:ea typeface="+mn-ea"/>
                <a:cs typeface="+mn-cs"/>
              </a:rPr>
              <a:t> (a </a:t>
            </a:r>
            <a:r>
              <a:rPr lang="de-DE" sz="1200" kern="1200" baseline="0" dirty="0" err="1" smtClean="0">
                <a:solidFill>
                  <a:schemeClr val="tx1"/>
                </a:solidFill>
                <a:latin typeface="+mn-lt"/>
                <a:ea typeface="+mn-ea"/>
                <a:cs typeface="+mn-cs"/>
              </a:rPr>
              <a:t>case</a:t>
            </a:r>
            <a:r>
              <a:rPr lang="de-DE" sz="1200" kern="1200" baseline="0" dirty="0" smtClean="0">
                <a:solidFill>
                  <a:schemeClr val="tx1"/>
                </a:solidFill>
                <a:latin typeface="+mn-lt"/>
                <a:ea typeface="+mn-ea"/>
                <a:cs typeface="+mn-cs"/>
              </a:rPr>
              <a:t> I </a:t>
            </a:r>
            <a:r>
              <a:rPr lang="de-DE" sz="1200" kern="1200" baseline="0" dirty="0" err="1" smtClean="0">
                <a:solidFill>
                  <a:schemeClr val="tx1"/>
                </a:solidFill>
                <a:latin typeface="+mn-lt"/>
                <a:ea typeface="+mn-ea"/>
                <a:cs typeface="+mn-cs"/>
              </a:rPr>
              <a:t>want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to</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highlight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later</a:t>
            </a:r>
            <a:r>
              <a:rPr lang="de-DE" sz="1200" kern="1200" baseline="0" dirty="0" smtClean="0">
                <a:solidFill>
                  <a:schemeClr val="tx1"/>
                </a:solidFill>
                <a:latin typeface="+mn-lt"/>
                <a:ea typeface="+mn-ea"/>
                <a:cs typeface="+mn-cs"/>
              </a:rPr>
              <a:t> on)</a:t>
            </a:r>
          </a:p>
          <a:p>
            <a:pPr>
              <a:buFont typeface="Arial" pitchFamily="34" charset="0"/>
              <a:buNone/>
            </a:pPr>
            <a:endParaRPr lang="de-DE" sz="1200" kern="1200" baseline="0" dirty="0" smtClean="0">
              <a:solidFill>
                <a:schemeClr val="tx1"/>
              </a:solidFill>
              <a:latin typeface="+mn-lt"/>
              <a:ea typeface="+mn-ea"/>
              <a:cs typeface="+mn-cs"/>
            </a:endParaRPr>
          </a:p>
          <a:p>
            <a:pPr>
              <a:buFont typeface="Arial" pitchFamily="34" charset="0"/>
              <a:buChar char="•"/>
            </a:pPr>
            <a:endParaRPr lang="de-D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Note: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(1)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any border</a:t>
            </a:r>
            <a:r>
              <a:rPr lang="en-US" sz="1200" kern="1200" baseline="0" dirty="0" smtClean="0">
                <a:solidFill>
                  <a:schemeClr val="tx1"/>
                </a:solidFill>
                <a:latin typeface="+mn-lt"/>
                <a:ea typeface="+mn-ea"/>
                <a:cs typeface="+mn-cs"/>
              </a:rPr>
              <a:t> disputes are taken into account in this standard IMF map</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baseline="0" dirty="0" smtClean="0">
                <a:solidFill>
                  <a:schemeClr val="tx1"/>
                </a:solidFill>
                <a:latin typeface="+mn-lt"/>
                <a:ea typeface="+mn-ea"/>
                <a:cs typeface="+mn-cs"/>
              </a:rPr>
              <a:t>(2) l</a:t>
            </a:r>
            <a:r>
              <a:rPr lang="en-US" sz="1200" b="0" kern="1200" dirty="0" smtClean="0">
                <a:solidFill>
                  <a:schemeClr val="tx1"/>
                </a:solidFill>
                <a:latin typeface="+mn-lt"/>
                <a:ea typeface="+mn-ea"/>
                <a:cs typeface="+mn-cs"/>
              </a:rPr>
              <a:t>abor</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force participation rate is the proportion of the population ages 15 and older that is economically active, it covers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all people </a:t>
            </a:r>
            <a:r>
              <a:rPr lang="en-US" sz="1200" kern="1200" dirty="0" smtClean="0">
                <a:solidFill>
                  <a:schemeClr val="tx1"/>
                </a:solidFill>
                <a:latin typeface="+mn-lt"/>
                <a:ea typeface="+mn-ea"/>
                <a:cs typeface="+mn-cs"/>
              </a:rPr>
              <a:t>who supply labor for the production of goods and services during a specified period</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a:p>
            <a:r>
              <a:rPr lang="en-US" dirty="0" smtClean="0"/>
              <a:t>We</a:t>
            </a:r>
            <a:r>
              <a:rPr lang="en-US" baseline="0" dirty="0" smtClean="0"/>
              <a:t> recently prepared a working paper on this issue for India</a:t>
            </a:r>
            <a:r>
              <a:rPr lang="en-US" i="0" baseline="0" dirty="0" smtClean="0"/>
              <a:t>. </a:t>
            </a:r>
            <a:r>
              <a:rPr lang="en-US" dirty="0" smtClean="0">
                <a:latin typeface="Segoe UI"/>
              </a:rPr>
              <a:t>This working paper studies the determinants of female labor force participation and looks at state level policy drivers of female labor force participation. </a:t>
            </a:r>
          </a:p>
          <a:p>
            <a:endParaRPr lang="en-US" dirty="0" smtClean="0">
              <a:latin typeface="Segoe UI"/>
            </a:endParaRPr>
          </a:p>
          <a:p>
            <a:r>
              <a:rPr lang="en-US" dirty="0" smtClean="0">
                <a:latin typeface="Segoe UI"/>
              </a:rPr>
              <a:t>We find that </a:t>
            </a:r>
            <a:r>
              <a:rPr lang="en-US" b="1" dirty="0" smtClean="0">
                <a:latin typeface="Segoe UI"/>
              </a:rPr>
              <a:t>demographics attributes such as age as martial status matter, as does education and household income</a:t>
            </a:r>
            <a:r>
              <a:rPr lang="en-US" dirty="0" smtClean="0">
                <a:latin typeface="Segoe UI"/>
              </a:rPr>
              <a:t>. Additionally, more women work when labor markets are made more flexible, infrastructure improved and social spending enhanced. </a:t>
            </a:r>
            <a:endParaRPr lang="en-US" i="0" baseline="0" dirty="0" smtClean="0"/>
          </a:p>
          <a:p>
            <a:endParaRPr lang="en-US" baseline="0" dirty="0" smtClean="0"/>
          </a:p>
          <a:p>
            <a:r>
              <a:rPr lang="en-US" dirty="0" smtClean="0"/>
              <a:t>Specially, a number of </a:t>
            </a:r>
            <a:r>
              <a:rPr lang="en-US" b="1" dirty="0" smtClean="0"/>
              <a:t>policy initiatives could be used to address this gender gap in Indian labor force participation</a:t>
            </a:r>
            <a:r>
              <a:rPr lang="en-US" dirty="0" smtClean="0"/>
              <a:t>. </a:t>
            </a:r>
          </a:p>
          <a:p>
            <a:endParaRPr lang="en-US" dirty="0" smtClean="0"/>
          </a:p>
          <a:p>
            <a:pPr>
              <a:buFont typeface="Arial" pitchFamily="34" charset="0"/>
              <a:buChar char="•"/>
            </a:pPr>
            <a:r>
              <a:rPr lang="en-US" dirty="0" smtClean="0"/>
              <a:t> These include </a:t>
            </a:r>
            <a:r>
              <a:rPr lang="en-US" b="1" dirty="0" smtClean="0"/>
              <a:t>increased labor market flexibility </a:t>
            </a:r>
            <a:r>
              <a:rPr lang="en-US" dirty="0" smtClean="0"/>
              <a:t>(which could lead to the creation of more formal sector jobs) allowing more women, many of whom are working in the informal sector, to be employed in the formal sector. </a:t>
            </a:r>
          </a:p>
          <a:p>
            <a:pPr>
              <a:buFont typeface="Arial" pitchFamily="34" charset="0"/>
              <a:buNone/>
            </a:pPr>
            <a:r>
              <a:rPr lang="en-US" dirty="0" smtClean="0"/>
              <a:t> </a:t>
            </a:r>
          </a:p>
          <a:p>
            <a:pPr>
              <a:buFont typeface="Arial" pitchFamily="34" charset="0"/>
              <a:buChar char="•"/>
            </a:pPr>
            <a:r>
              <a:rPr lang="en-US" dirty="0" smtClean="0"/>
              <a:t>In addition, </a:t>
            </a:r>
            <a:r>
              <a:rPr lang="en-US" b="1" dirty="0" smtClean="0"/>
              <a:t>supply-side reforms to improve infrastructure and address </a:t>
            </a:r>
            <a:r>
              <a:rPr lang="en-US" dirty="0" smtClean="0"/>
              <a:t>other constraints to job creation could also enable more women to enter the labor force. </a:t>
            </a:r>
          </a:p>
          <a:p>
            <a:pPr>
              <a:buFont typeface="Arial" pitchFamily="34" charset="0"/>
              <a:buChar char="•"/>
            </a:pPr>
            <a:endParaRPr lang="en-US" dirty="0" smtClean="0"/>
          </a:p>
          <a:p>
            <a:pPr>
              <a:buFont typeface="Arial" pitchFamily="34" charset="0"/>
              <a:buChar char="•"/>
            </a:pPr>
            <a:r>
              <a:rPr lang="en-US" dirty="0" smtClean="0"/>
              <a:t> Finally, </a:t>
            </a:r>
            <a:r>
              <a:rPr lang="en-US" b="1" dirty="0" smtClean="0"/>
              <a:t>higher social spending</a:t>
            </a:r>
            <a:r>
              <a:rPr lang="en-US" dirty="0" smtClean="0"/>
              <a:t>, including investment in education, can also lead to higher female labor force participation by boosting female stocks of human capital and directly by incentivizin</a:t>
            </a:r>
            <a:r>
              <a:rPr lang="en-US" baseline="0" dirty="0" smtClean="0"/>
              <a:t>g women to work as their job prospects improve with education</a:t>
            </a:r>
            <a:r>
              <a:rPr lang="en-US" dirty="0" smtClean="0"/>
              <a:t>.</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C499C78F-7BA9-4A20-9ACF-01099AAB933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b="1" dirty="0" smtClean="0"/>
              <a:t>Female labor force participation rates have</a:t>
            </a:r>
            <a:r>
              <a:rPr lang="en-US" b="1" baseline="0" dirty="0" smtClean="0"/>
              <a:t> been stagnating at around 50 percent for the last 20 years. </a:t>
            </a:r>
          </a:p>
          <a:p>
            <a:pPr>
              <a:buFont typeface="Arial" pitchFamily="34" charset="0"/>
              <a:buNone/>
            </a:pPr>
            <a:endParaRPr lang="en-US" baseline="0" dirty="0" smtClean="0"/>
          </a:p>
          <a:p>
            <a:pPr>
              <a:buFont typeface="Arial" pitchFamily="34" charset="0"/>
              <a:buChar char="•"/>
            </a:pPr>
            <a:r>
              <a:rPr lang="en-US" baseline="0" dirty="0" smtClean="0"/>
              <a:t>There are different trends by region, however:</a:t>
            </a:r>
          </a:p>
          <a:p>
            <a:pPr>
              <a:buFont typeface="Arial" pitchFamily="34" charset="0"/>
              <a:buNone/>
            </a:pPr>
            <a:endParaRPr lang="en-US" baseline="0" dirty="0" smtClean="0"/>
          </a:p>
          <a:p>
            <a:pPr lvl="1">
              <a:buFont typeface="Arial" pitchFamily="34" charset="0"/>
              <a:buChar char="•"/>
            </a:pPr>
            <a:r>
              <a:rPr lang="en-US" baseline="0" dirty="0" smtClean="0"/>
              <a:t> </a:t>
            </a:r>
            <a:r>
              <a:rPr lang="en-US" b="1" baseline="0" dirty="0" smtClean="0"/>
              <a:t>MENA:</a:t>
            </a:r>
            <a:r>
              <a:rPr lang="en-US" baseline="0" dirty="0" smtClean="0"/>
              <a:t> Participation rates have started to increase modestly</a:t>
            </a:r>
          </a:p>
          <a:p>
            <a:pPr lvl="1">
              <a:buFont typeface="Arial" pitchFamily="34" charset="0"/>
              <a:buChar char="•"/>
            </a:pPr>
            <a:endParaRPr lang="en-US" baseline="0" dirty="0" smtClean="0"/>
          </a:p>
          <a:p>
            <a:pPr lvl="1">
              <a:buFont typeface="Arial" pitchFamily="34" charset="0"/>
              <a:buChar char="•"/>
            </a:pPr>
            <a:r>
              <a:rPr lang="en-US" baseline="0" dirty="0" smtClean="0"/>
              <a:t> </a:t>
            </a:r>
            <a:r>
              <a:rPr lang="en-US" b="1" baseline="0" dirty="0" smtClean="0"/>
              <a:t>Latin America </a:t>
            </a:r>
            <a:r>
              <a:rPr lang="en-US" baseline="0" dirty="0" smtClean="0"/>
              <a:t>has made a huge progress within the last two decades (also reflected in large tertiary education rates). </a:t>
            </a:r>
          </a:p>
          <a:p>
            <a:pPr lvl="1">
              <a:buFont typeface="Arial" pitchFamily="34" charset="0"/>
              <a:buNone/>
            </a:pPr>
            <a:endParaRPr lang="en-US" baseline="0" dirty="0" smtClean="0"/>
          </a:p>
          <a:p>
            <a:pPr lvl="1">
              <a:buFont typeface="Arial" pitchFamily="34" charset="0"/>
              <a:buChar char="•"/>
            </a:pPr>
            <a:r>
              <a:rPr lang="en-US" b="1" baseline="0" dirty="0" smtClean="0"/>
              <a:t> Rates in East Asia </a:t>
            </a:r>
            <a:r>
              <a:rPr lang="en-US" baseline="0" dirty="0" smtClean="0"/>
              <a:t>have been declining, which is consistent with the U-shaped relationship between income per capita and participation rates.</a:t>
            </a:r>
          </a:p>
          <a:p>
            <a:pPr lvl="1">
              <a:buFont typeface="Arial" pitchFamily="34" charset="0"/>
              <a:buNone/>
            </a:pPr>
            <a:r>
              <a:rPr lang="en-US" baseline="0" dirty="0" smtClean="0"/>
              <a:t> </a:t>
            </a:r>
          </a:p>
          <a:p>
            <a:pPr lvl="1">
              <a:buFont typeface="Arial" pitchFamily="34" charset="0"/>
              <a:buChar char="•"/>
            </a:pPr>
            <a:r>
              <a:rPr lang="en-US" baseline="0" dirty="0" smtClean="0"/>
              <a:t> </a:t>
            </a:r>
            <a:r>
              <a:rPr lang="en-US" b="1" baseline="0" dirty="0" smtClean="0"/>
              <a:t>South Asia</a:t>
            </a:r>
            <a:r>
              <a:rPr lang="en-US" baseline="0" dirty="0" smtClean="0"/>
              <a:t> has recently seen a decrease in participation rates. One of the reasons for this could be that education emerges as an alternative to going to work (women &gt; 15 years going to school instead of joining the labor market; India)</a:t>
            </a:r>
            <a:endParaRPr lang="en-US"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t> Good news: </a:t>
            </a:r>
            <a:r>
              <a:rPr lang="en-US" b="1" dirty="0" smtClean="0"/>
              <a:t>the gender gap in labor</a:t>
            </a:r>
            <a:r>
              <a:rPr lang="en-US" b="1" baseline="0" dirty="0" smtClean="0"/>
              <a:t> force participation has been shrinking </a:t>
            </a:r>
            <a:r>
              <a:rPr lang="en-US" baseline="0" dirty="0" smtClean="0"/>
              <a:t>in all regions over the last 20 years.</a:t>
            </a:r>
          </a:p>
          <a:p>
            <a:pPr>
              <a:buFont typeface="Arial" pitchFamily="34" charset="0"/>
              <a:buChar char="•"/>
            </a:pPr>
            <a:endParaRPr lang="en-US" baseline="0" dirty="0" smtClean="0"/>
          </a:p>
          <a:p>
            <a:pPr>
              <a:buFont typeface="Arial" pitchFamily="34" charset="0"/>
              <a:buChar char="•"/>
            </a:pPr>
            <a:r>
              <a:rPr lang="en-US" baseline="0" dirty="0" smtClean="0"/>
              <a:t> Bad news: the </a:t>
            </a:r>
            <a:r>
              <a:rPr lang="en-US" b="1" baseline="0" dirty="0" smtClean="0"/>
              <a:t>gap is still large in many regions</a:t>
            </a:r>
            <a:r>
              <a:rPr lang="en-US" baseline="0" dirty="0" smtClean="0"/>
              <a:t>, </a:t>
            </a:r>
            <a:r>
              <a:rPr lang="en-US" b="0" baseline="0" dirty="0" smtClean="0"/>
              <a:t>and a </a:t>
            </a:r>
            <a:r>
              <a:rPr lang="en-US" b="1" baseline="0" dirty="0" smtClean="0"/>
              <a:t>large part of the decline in the gaps can be actually attributed to decreasing male labor force participation rates.</a:t>
            </a:r>
            <a:endParaRPr lang="en-US" b="1" dirty="0"/>
          </a:p>
        </p:txBody>
      </p:sp>
      <p:sp>
        <p:nvSpPr>
          <p:cNvPr id="4" name="Slide Number Placeholder 3"/>
          <p:cNvSpPr>
            <a:spLocks noGrp="1"/>
          </p:cNvSpPr>
          <p:nvPr>
            <p:ph type="sldNum" sz="quarter" idx="10"/>
          </p:nvPr>
        </p:nvSpPr>
        <p:spPr/>
        <p:txBody>
          <a:bodyPr/>
          <a:lstStyle/>
          <a:p>
            <a:fld id="{C499C78F-7BA9-4A20-9ACF-01099AAB933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Gender</a:t>
            </a:r>
            <a:r>
              <a:rPr lang="en-US" b="1" baseline="0" dirty="0" smtClean="0"/>
              <a:t> gaps in school enrollment rates are shrinking</a:t>
            </a:r>
            <a:r>
              <a:rPr lang="en-US" baseline="0" dirty="0" smtClean="0"/>
              <a:t>, and female tertiary enrollment rates are actually exceeding male tertiary enrollment rates on average worldwide.</a:t>
            </a:r>
          </a:p>
          <a:p>
            <a:endParaRPr lang="en-US" baseline="0" dirty="0" smtClean="0"/>
          </a:p>
          <a:p>
            <a:r>
              <a:rPr lang="en-US" b="1" baseline="0" dirty="0" smtClean="0"/>
              <a:t>However, women are still much more likely to be illiterate than men</a:t>
            </a:r>
            <a:r>
              <a:rPr lang="en-US" baseline="0" dirty="0" smtClean="0"/>
              <a:t>, with particular high literacy gaps in South Asia and Sub-Saharan Africa.</a:t>
            </a:r>
            <a:endParaRPr lang="en-US" dirty="0" smtClean="0"/>
          </a:p>
        </p:txBody>
      </p:sp>
      <p:sp>
        <p:nvSpPr>
          <p:cNvPr id="4" name="Slide Number Placeholder 3"/>
          <p:cNvSpPr>
            <a:spLocks noGrp="1"/>
          </p:cNvSpPr>
          <p:nvPr>
            <p:ph type="sldNum" sz="quarter" idx="10"/>
          </p:nvPr>
        </p:nvSpPr>
        <p:spPr/>
        <p:txBody>
          <a:bodyPr/>
          <a:lstStyle/>
          <a:p>
            <a:fld id="{C499C78F-7BA9-4A20-9ACF-01099AAB933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499C78F-7BA9-4A20-9ACF-01099AAB933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 Increasing female labor force participation in itself is an important development goal </a:t>
            </a:r>
          </a:p>
          <a:p>
            <a:pPr>
              <a:buFont typeface="Arial" pitchFamily="34" charset="0"/>
              <a:buNone/>
            </a:pPr>
            <a:endParaRPr lang="en-US" sz="1200" dirty="0" smtClean="0"/>
          </a:p>
          <a:p>
            <a:pPr>
              <a:buFont typeface="Arial" pitchFamily="34" charset="0"/>
              <a:buChar char="•"/>
            </a:pPr>
            <a:r>
              <a:rPr lang="en-US" sz="1200" baseline="0" dirty="0" smtClean="0"/>
              <a:t> </a:t>
            </a:r>
            <a:r>
              <a:rPr lang="en-US" sz="1200" dirty="0" smtClean="0"/>
              <a:t>but allowing women to develop their full labor market potential can lead to significant macroeconomic gains</a:t>
            </a:r>
          </a:p>
          <a:p>
            <a:pPr>
              <a:buFont typeface="Arial" pitchFamily="34" charset="0"/>
              <a:buNone/>
            </a:pPr>
            <a:endParaRPr lang="en-US" sz="1200" baseline="0" dirty="0" smtClean="0"/>
          </a:p>
          <a:p>
            <a:pPr>
              <a:buFont typeface="Arial" pitchFamily="34" charset="0"/>
              <a:buChar char="•"/>
            </a:pPr>
            <a:r>
              <a:rPr lang="en-US" sz="1200" dirty="0" smtClean="0"/>
              <a:t> 865 million women have the potential to contribute more fully to national economies</a:t>
            </a:r>
            <a:r>
              <a:rPr lang="en-US" sz="1200" baseline="0" dirty="0" smtClean="0"/>
              <a:t> through the following channels:</a:t>
            </a:r>
            <a:endParaRPr lang="en-US" sz="1200" dirty="0" smtClean="0"/>
          </a:p>
          <a:p>
            <a:pPr lvl="1">
              <a:buFont typeface="Arial" pitchFamily="34" charset="0"/>
              <a:buChar char="•"/>
            </a:pPr>
            <a:r>
              <a:rPr lang="en-US" sz="1200" dirty="0" smtClean="0"/>
              <a:t> </a:t>
            </a:r>
            <a:r>
              <a:rPr lang="en-US" sz="1200" b="1" dirty="0" smtClean="0"/>
              <a:t>In rapidly</a:t>
            </a:r>
            <a:r>
              <a:rPr lang="en-US" sz="1200" b="1" baseline="0" dirty="0" smtClean="0"/>
              <a:t> aging economies</a:t>
            </a:r>
            <a:r>
              <a:rPr lang="en-US" sz="1200" baseline="0" dirty="0" smtClean="0"/>
              <a:t>, increasing female labor force participation can boost economic growth and help making the pension system sustainable.</a:t>
            </a:r>
          </a:p>
          <a:p>
            <a:pPr lvl="1">
              <a:buFont typeface="Arial" pitchFamily="34" charset="0"/>
              <a:buNone/>
            </a:pPr>
            <a:endParaRPr lang="en-US" sz="1200" dirty="0" smtClean="0"/>
          </a:p>
          <a:p>
            <a:pPr lvl="1">
              <a:buFont typeface="Arial" pitchFamily="34" charset="0"/>
              <a:buChar char="•"/>
            </a:pPr>
            <a:r>
              <a:rPr lang="en-US" sz="1200" b="1" dirty="0" smtClean="0"/>
              <a:t> Greater opportunities to control and earn income </a:t>
            </a:r>
            <a:r>
              <a:rPr lang="en-US" sz="1200" dirty="0" smtClean="0"/>
              <a:t>could broaden economic development through higher school enrollment for children,</a:t>
            </a:r>
            <a:r>
              <a:rPr lang="en-US" sz="1200" baseline="0" dirty="0" smtClean="0"/>
              <a:t> including</a:t>
            </a:r>
            <a:r>
              <a:rPr lang="en-US" sz="1200" dirty="0" smtClean="0"/>
              <a:t> girls.</a:t>
            </a:r>
            <a:r>
              <a:rPr lang="en-US" sz="1200" baseline="0" dirty="0" smtClean="0"/>
              <a:t> </a:t>
            </a:r>
          </a:p>
          <a:p>
            <a:pPr lvl="1">
              <a:buFont typeface="Arial" pitchFamily="34" charset="0"/>
              <a:buNone/>
            </a:pPr>
            <a:endParaRPr lang="en-US" sz="1200" baseline="0" dirty="0" smtClean="0"/>
          </a:p>
          <a:p>
            <a:pPr lvl="1">
              <a:buFont typeface="Arial" pitchFamily="34" charset="0"/>
              <a:buChar char="•"/>
            </a:pPr>
            <a:r>
              <a:rPr lang="en-US" sz="1200" dirty="0" smtClean="0"/>
              <a:t> </a:t>
            </a:r>
            <a:r>
              <a:rPr lang="en-US" sz="1200" b="1" dirty="0" smtClean="0"/>
              <a:t>Equal access to inputs </a:t>
            </a:r>
            <a:r>
              <a:rPr lang="en-US" sz="1200" dirty="0" smtClean="0"/>
              <a:t>would</a:t>
            </a:r>
            <a:r>
              <a:rPr lang="en-US" sz="1200" baseline="0" dirty="0" smtClean="0"/>
              <a:t> raise</a:t>
            </a:r>
            <a:r>
              <a:rPr lang="en-US" sz="1200" dirty="0" smtClean="0"/>
              <a:t> the productivity of female owned companies</a:t>
            </a:r>
          </a:p>
          <a:p>
            <a:pPr lvl="1">
              <a:buFont typeface="Arial" pitchFamily="34" charset="0"/>
              <a:buNone/>
            </a:pPr>
            <a:endParaRPr lang="en-US" sz="1200" dirty="0" smtClean="0"/>
          </a:p>
          <a:p>
            <a:pPr lvl="1">
              <a:buFont typeface="Arial" pitchFamily="34" charset="0"/>
              <a:buChar char="•"/>
            </a:pPr>
            <a:r>
              <a:rPr lang="en-US" sz="1200" baseline="0" dirty="0" smtClean="0"/>
              <a:t> and </a:t>
            </a:r>
            <a:r>
              <a:rPr lang="en-US" sz="1200" b="1" dirty="0" smtClean="0"/>
              <a:t>employing women on an equal </a:t>
            </a:r>
            <a:r>
              <a:rPr lang="en-US" sz="1200" dirty="0" smtClean="0"/>
              <a:t>basis would help</a:t>
            </a:r>
            <a:r>
              <a:rPr lang="en-US" sz="1200" baseline="0" dirty="0" smtClean="0"/>
              <a:t> to improve the talent pool.</a:t>
            </a:r>
            <a:endParaRPr lang="en-US" sz="1200" dirty="0" smtClean="0"/>
          </a:p>
        </p:txBody>
      </p:sp>
      <p:sp>
        <p:nvSpPr>
          <p:cNvPr id="4" name="Slide Number Placeholder 3"/>
          <p:cNvSpPr>
            <a:spLocks noGrp="1"/>
          </p:cNvSpPr>
          <p:nvPr>
            <p:ph type="sldNum" sz="quarter" idx="10"/>
          </p:nvPr>
        </p:nvSpPr>
        <p:spPr/>
        <p:txBody>
          <a:bodyPr/>
          <a:lstStyle/>
          <a:p>
            <a:fld id="{C499C78F-7BA9-4A20-9ACF-01099AAB933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 The income</a:t>
            </a:r>
            <a:r>
              <a:rPr lang="en-US" sz="1200" baseline="0" dirty="0" smtClean="0"/>
              <a:t> losses due to the gender gaps are studied, for example, in a working paper by </a:t>
            </a:r>
            <a:r>
              <a:rPr lang="en-US" sz="1200" b="1" baseline="0" dirty="0" smtClean="0"/>
              <a:t>Cuberes and Teignier.</a:t>
            </a:r>
          </a:p>
          <a:p>
            <a:endParaRPr lang="en-US" sz="1200" baseline="0" dirty="0" smtClean="0"/>
          </a:p>
          <a:p>
            <a:pPr>
              <a:buFont typeface="Arial" pitchFamily="34" charset="0"/>
              <a:buChar char="•"/>
            </a:pPr>
            <a:r>
              <a:rPr lang="en-US" sz="1200" baseline="0" dirty="0" smtClean="0"/>
              <a:t> The authors develop and </a:t>
            </a:r>
            <a:r>
              <a:rPr lang="en-US" sz="1200" b="1" baseline="0" dirty="0" smtClean="0"/>
              <a:t>calibrate a theoretical model which takes into account the impact of gender equity on resource allocation and aggregate labor productivity.</a:t>
            </a:r>
          </a:p>
          <a:p>
            <a:pPr>
              <a:buFont typeface="Arial" pitchFamily="34" charset="0"/>
              <a:buNone/>
            </a:pPr>
            <a:endParaRPr lang="en-US" sz="1200" baseline="0" dirty="0" smtClean="0"/>
          </a:p>
          <a:p>
            <a:pPr>
              <a:buFont typeface="Arial" pitchFamily="34" charset="0"/>
              <a:buChar char="•"/>
            </a:pPr>
            <a:r>
              <a:rPr lang="en-US" sz="1200" baseline="0" dirty="0" smtClean="0"/>
              <a:t> The idea is simple: </a:t>
            </a:r>
          </a:p>
          <a:p>
            <a:pPr lvl="1">
              <a:buFont typeface="Arial" pitchFamily="34" charset="0"/>
              <a:buChar char="•"/>
            </a:pPr>
            <a:r>
              <a:rPr lang="en-US" sz="1200" baseline="0" dirty="0" smtClean="0"/>
              <a:t> agents are endowed with </a:t>
            </a:r>
            <a:r>
              <a:rPr lang="en-US" sz="1200" b="1" baseline="0" dirty="0" smtClean="0"/>
              <a:t>entrepreneurial talent drawn from a fixed distribution</a:t>
            </a:r>
            <a:r>
              <a:rPr lang="en-US" sz="1200" baseline="0" dirty="0" smtClean="0"/>
              <a:t>. </a:t>
            </a:r>
          </a:p>
          <a:p>
            <a:pPr lvl="1">
              <a:buFont typeface="Arial" pitchFamily="34" charset="0"/>
              <a:buChar char="•"/>
            </a:pPr>
            <a:r>
              <a:rPr lang="en-US" sz="1200" baseline="0" dirty="0" smtClean="0"/>
              <a:t> the </a:t>
            </a:r>
            <a:r>
              <a:rPr lang="en-US" sz="1200" b="1" baseline="0" dirty="0" smtClean="0"/>
              <a:t>most talented ones choose to become entrepreneurs</a:t>
            </a:r>
          </a:p>
          <a:p>
            <a:pPr lvl="1">
              <a:buFont typeface="Arial" pitchFamily="34" charset="0"/>
              <a:buChar char="•"/>
            </a:pPr>
            <a:r>
              <a:rPr lang="en-US" sz="1200" baseline="0" dirty="0" smtClean="0"/>
              <a:t> </a:t>
            </a:r>
            <a:r>
              <a:rPr lang="en-US" sz="1200" b="1" baseline="0" dirty="0" smtClean="0"/>
              <a:t>gender inequality is modeled as an exogenous restriction</a:t>
            </a:r>
            <a:r>
              <a:rPr lang="en-US" sz="1200" baseline="0" dirty="0" smtClean="0"/>
              <a:t> on women’s access to entrepreneurship and participation in the workforce</a:t>
            </a:r>
          </a:p>
          <a:p>
            <a:pPr lvl="1">
              <a:buFont typeface="Arial" pitchFamily="34" charset="0"/>
              <a:buChar char="•"/>
            </a:pPr>
            <a:r>
              <a:rPr lang="en-US" sz="1200" baseline="0" dirty="0" smtClean="0"/>
              <a:t> </a:t>
            </a:r>
            <a:r>
              <a:rPr lang="en-US" sz="1200" b="1" baseline="0" dirty="0" smtClean="0"/>
              <a:t>when women are excluded from entrepreneurship, a larger fraction of men become entrepreneurs </a:t>
            </a:r>
          </a:p>
          <a:p>
            <a:pPr lvl="1">
              <a:buFont typeface="Arial" pitchFamily="34" charset="0"/>
              <a:buChar char="•"/>
            </a:pPr>
            <a:r>
              <a:rPr lang="en-US" sz="1200" baseline="0" dirty="0" smtClean="0"/>
              <a:t> as a result, </a:t>
            </a:r>
            <a:r>
              <a:rPr lang="en-US" sz="1200" b="1" baseline="0" dirty="0" smtClean="0"/>
              <a:t>the average talent of entrepreneurs decreases</a:t>
            </a:r>
            <a:r>
              <a:rPr lang="en-US" sz="1200" baseline="0" dirty="0" smtClean="0"/>
              <a:t>, with negative welfare consequences</a:t>
            </a:r>
          </a:p>
          <a:p>
            <a:pPr lvl="1">
              <a:buFont typeface="Arial" pitchFamily="34" charset="0"/>
              <a:buChar char="•"/>
            </a:pPr>
            <a:endParaRPr lang="en-US" sz="1200" baseline="0" dirty="0" smtClean="0"/>
          </a:p>
          <a:p>
            <a:pPr lvl="0">
              <a:buFont typeface="Arial" pitchFamily="34" charset="0"/>
              <a:buChar char="•"/>
            </a:pPr>
            <a:r>
              <a:rPr lang="en-US" sz="1200" baseline="0" dirty="0" smtClean="0"/>
              <a:t> Based on a </a:t>
            </a:r>
            <a:r>
              <a:rPr lang="en-US" sz="1200" b="1" baseline="0" dirty="0" smtClean="0"/>
              <a:t>calibration of the model to different regions</a:t>
            </a:r>
            <a:r>
              <a:rPr lang="en-US" sz="1200" baseline="0" dirty="0" smtClean="0"/>
              <a:t>, the authors find </a:t>
            </a:r>
          </a:p>
          <a:p>
            <a:pPr lvl="1">
              <a:buFont typeface="Arial" pitchFamily="34" charset="0"/>
              <a:buChar char="•"/>
            </a:pPr>
            <a:r>
              <a:rPr lang="en-US" sz="1200" baseline="0" dirty="0" smtClean="0"/>
              <a:t> 27 percent income losses in MENA, and income losses of</a:t>
            </a:r>
          </a:p>
          <a:p>
            <a:pPr lvl="1">
              <a:buFont typeface="Arial" pitchFamily="34" charset="0"/>
              <a:buChar char="•"/>
            </a:pPr>
            <a:r>
              <a:rPr lang="en-US" sz="1200" baseline="0" dirty="0" smtClean="0"/>
              <a:t> 23 percent in South Asia, </a:t>
            </a:r>
          </a:p>
          <a:p>
            <a:pPr lvl="1">
              <a:buFont typeface="Arial" pitchFamily="34" charset="0"/>
              <a:buChar char="•"/>
            </a:pPr>
            <a:r>
              <a:rPr lang="en-US" sz="1200" baseline="0" dirty="0" smtClean="0"/>
              <a:t> 17 percent in Latin America and the Caribbean, </a:t>
            </a:r>
          </a:p>
          <a:p>
            <a:pPr lvl="1">
              <a:buFont typeface="Arial" pitchFamily="34" charset="0"/>
              <a:buChar char="•"/>
            </a:pPr>
            <a:r>
              <a:rPr lang="en-US" sz="1200" baseline="0" dirty="0" smtClean="0"/>
              <a:t> 15 Percent in East Asia and the Pacific, </a:t>
            </a:r>
          </a:p>
          <a:p>
            <a:pPr lvl="1">
              <a:buFont typeface="Arial" pitchFamily="34" charset="0"/>
              <a:buChar char="•"/>
            </a:pPr>
            <a:r>
              <a:rPr lang="en-US" sz="1200" baseline="0" dirty="0" smtClean="0"/>
              <a:t> 14 percent in Europe and Central Asia, </a:t>
            </a:r>
          </a:p>
          <a:p>
            <a:pPr lvl="1">
              <a:buFont typeface="Arial" pitchFamily="34" charset="0"/>
              <a:buChar char="•"/>
            </a:pPr>
            <a:r>
              <a:rPr lang="en-US" sz="1200" baseline="0" dirty="0" smtClean="0"/>
              <a:t> 12 percent in Sub-Saharan Africa</a:t>
            </a:r>
          </a:p>
        </p:txBody>
      </p:sp>
      <p:sp>
        <p:nvSpPr>
          <p:cNvPr id="4" name="Slide Number Placeholder 3"/>
          <p:cNvSpPr>
            <a:spLocks noGrp="1"/>
          </p:cNvSpPr>
          <p:nvPr>
            <p:ph type="sldNum" sz="quarter" idx="10"/>
          </p:nvPr>
        </p:nvSpPr>
        <p:spPr/>
        <p:txBody>
          <a:bodyPr/>
          <a:lstStyle/>
          <a:p>
            <a:fld id="{C499C78F-7BA9-4A20-9ACF-01099AAB933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One of the examples where increasing female labor force participation is one key to preserve growth is the case of Japan</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Japan is growing older faster than anywhere else in the world: </a:t>
            </a:r>
            <a:r>
              <a:rPr lang="en-US" sz="1200" kern="1200" baseline="0" dirty="0" smtClean="0">
                <a:solidFill>
                  <a:schemeClr val="tx1"/>
                </a:solidFill>
                <a:latin typeface="+mn-lt"/>
                <a:ea typeface="+mn-ea"/>
                <a:cs typeface="+mn-cs"/>
              </a:rPr>
              <a:t>After experiencing a demographic dividend of a rapidly growing</a:t>
            </a:r>
          </a:p>
          <a:p>
            <a:pPr>
              <a:buFont typeface="Arial" pitchFamily="34" charset="0"/>
              <a:buNone/>
            </a:pPr>
            <a:r>
              <a:rPr lang="en-US" sz="1200" kern="1200" baseline="0" dirty="0" smtClean="0">
                <a:solidFill>
                  <a:schemeClr val="tx1"/>
                </a:solidFill>
                <a:latin typeface="+mn-lt"/>
                <a:ea typeface="+mn-ea"/>
                <a:cs typeface="+mn-cs"/>
              </a:rPr>
              <a:t>labor force and a falling birth rate from the 1960s to 1980s, Japan is now facing the consequences of a rapidly aging society (first graph shows forecasts for working age population).</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kern="1200" baseline="0" dirty="0" smtClean="0">
                <a:solidFill>
                  <a:schemeClr val="tx1"/>
                </a:solidFill>
                <a:latin typeface="+mn-lt"/>
                <a:ea typeface="+mn-ea"/>
                <a:cs typeface="+mn-cs"/>
              </a:rPr>
              <a:t>But Japan has a secret weapon—an army of highly educated women who do not participate in the labor force. FLFP in Japan is 63 percent compared with rates above 70 percent in other OECD. Gender gaps are the highest (25 percent and 28 percent in Japan and Korea, compared with 10 percent in the US and 5 percent in Sweden). </a:t>
            </a:r>
            <a:endParaRPr lang="en-US" sz="1200" kern="1200" baseline="0" dirty="0" smtClean="0">
              <a:solidFill>
                <a:schemeClr val="tx1"/>
              </a:solidFill>
              <a:latin typeface="+mn-lt"/>
              <a:ea typeface="+mn-ea"/>
              <a:cs typeface="+mn-cs"/>
            </a:endParaRP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Steinberg and Nakane (2012) </a:t>
            </a:r>
            <a:r>
              <a:rPr lang="en-US" sz="1200" kern="1200" baseline="0" dirty="0" smtClean="0">
                <a:solidFill>
                  <a:schemeClr val="tx1"/>
                </a:solidFill>
                <a:latin typeface="+mn-lt"/>
                <a:ea typeface="+mn-ea"/>
                <a:cs typeface="+mn-cs"/>
              </a:rPr>
              <a:t>estimate that if Japan were to raise its FLP ratio to the level of the G7 (excluding Italy and Japan), GDP per capita would be permanently higher by approximately 4 percent than under the baseline scenario. The authors estimate that increasing participation rates to Northern European Levels would add an additional 4 percent GDP per capita (second graph for the scenarios)</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The potential growth rate could increase by 0.2 percentage points and 0.4 percentage points, respectively. These are significant increases in a country where potential output growth is currently estimated to be between 1 and 1 ½ percent. </a:t>
            </a:r>
          </a:p>
          <a:p>
            <a:pPr>
              <a:buFont typeface="Arial" pitchFamily="34" charset="0"/>
              <a:buChar cha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499C78F-7BA9-4A20-9ACF-01099AAB933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7F0CAC-6456-4CD3-A838-25B309E63C15}" type="datetime1">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D2CA5-4BC1-4980-B07F-1F560721446E}" type="datetime1">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4C6DD-1D77-4AEF-8CBE-CAA0BBED62C8}" type="datetime1">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EE27F-21A5-45CA-B2F7-DC2FCEC96D6E}" type="datetime1">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5B421-0240-4DE3-88FF-7B7FD7DC6C63}" type="datetime1">
              <a:rPr lang="en-US" smtClean="0"/>
              <a:pPr/>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BCADF-1CA5-4E88-803D-A4715EFFE954}" type="datetime1">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4668F-C4FB-440D-BE07-E1D4BE268B11}" type="datetime1">
              <a:rPr lang="en-US" smtClean="0"/>
              <a:pPr/>
              <a:t>4/29/2015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EBECA-CA10-40BF-A00F-897CD760DEEB}" type="datetime1">
              <a:rPr lang="en-US" smtClean="0"/>
              <a:pPr/>
              <a:t>4/29/2015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1BDCE-1310-49E9-B6B5-0312DD7A955F}" type="datetime1">
              <a:rPr lang="en-US" smtClean="0"/>
              <a:pPr/>
              <a:t>4/29/2015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2DFC8-DB31-4449-89DB-B44D67894834}" type="datetime1">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B3D35-6435-4D0F-8F62-FED2DC69CC55}" type="datetime1">
              <a:rPr lang="en-US" smtClean="0"/>
              <a:pPr/>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FF02E6-8885-4682-8866-08B49425AAC1}" type="slidenum">
              <a:rPr lang="en-US" smtClean="0"/>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DE06C-C4E3-4B0D-A13D-D0451CDD1A0C}" type="datetime1">
              <a:rPr lang="en-US" smtClean="0"/>
              <a:pPr/>
              <a:t>4/29/2015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02E6-8885-4682-8866-08B49425AA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cid:image009.png@01CEBA49.BB42A8D0"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jpeg"/><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905000"/>
            <a:ext cx="7696200" cy="1219200"/>
          </a:xfrm>
        </p:spPr>
        <p:txBody>
          <a:bodyPr>
            <a:normAutofit/>
          </a:bodyPr>
          <a:lstStyle/>
          <a:p>
            <a:r>
              <a:rPr lang="en-US" b="1" dirty="0" smtClean="0">
                <a:solidFill>
                  <a:srgbClr val="C00000"/>
                </a:solidFill>
              </a:rPr>
              <a:t>Women, Work, and the Economy: Macroeconomic Gains from Gender Equity</a:t>
            </a:r>
            <a:endParaRPr lang="fr-FR" b="1" dirty="0">
              <a:solidFill>
                <a:srgbClr val="C00000"/>
              </a:solidFill>
              <a:latin typeface="Helvetica Neue"/>
              <a:cs typeface="Helvetica Neue"/>
            </a:endParaRPr>
          </a:p>
        </p:txBody>
      </p:sp>
      <p:sp>
        <p:nvSpPr>
          <p:cNvPr id="6" name="Rectangle 5"/>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8" name="Straight Connector 7"/>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11"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
        <p:nvSpPr>
          <p:cNvPr id="12" name="Rectangle 11"/>
          <p:cNvSpPr/>
          <p:nvPr/>
        </p:nvSpPr>
        <p:spPr>
          <a:xfrm>
            <a:off x="914400" y="5562600"/>
            <a:ext cx="7543800" cy="1015663"/>
          </a:xfrm>
          <a:prstGeom prst="rect">
            <a:avLst/>
          </a:prstGeom>
        </p:spPr>
        <p:txBody>
          <a:bodyPr wrap="square">
            <a:spAutoFit/>
          </a:bodyPr>
          <a:lstStyle/>
          <a:p>
            <a:pPr algn="ctr" eaLnBrk="0" hangingPunct="0"/>
            <a:r>
              <a:rPr lang="en-US" sz="2000" dirty="0" smtClean="0">
                <a:solidFill>
                  <a:schemeClr val="tx1">
                    <a:lumMod val="65000"/>
                    <a:lumOff val="35000"/>
                  </a:schemeClr>
                </a:solidFill>
              </a:rPr>
              <a:t>The views expressed in this presentation are those of the authors and should not be attributed to the International Monetary Fund, its Executive Board, or its management. </a:t>
            </a:r>
            <a:endParaRPr lang="en-US" sz="2000" dirty="0">
              <a:solidFill>
                <a:schemeClr val="tx1">
                  <a:lumMod val="65000"/>
                  <a:lumOff val="35000"/>
                </a:schemeClr>
              </a:solidFill>
            </a:endParaRPr>
          </a:p>
        </p:txBody>
      </p:sp>
      <p:sp>
        <p:nvSpPr>
          <p:cNvPr id="13" name="TextBox 12"/>
          <p:cNvSpPr txBox="1"/>
          <p:nvPr/>
        </p:nvSpPr>
        <p:spPr>
          <a:xfrm>
            <a:off x="990600" y="3124200"/>
            <a:ext cx="7696200" cy="1384995"/>
          </a:xfrm>
          <a:prstGeom prst="rect">
            <a:avLst/>
          </a:prstGeom>
          <a:noFill/>
        </p:spPr>
        <p:txBody>
          <a:bodyPr wrap="square" rtlCol="0">
            <a:spAutoFit/>
          </a:bodyPr>
          <a:lstStyle/>
          <a:p>
            <a:pPr algn="ctr"/>
            <a:r>
              <a:rPr lang="en-US" sz="2800" dirty="0" smtClean="0">
                <a:solidFill>
                  <a:schemeClr val="tx2"/>
                </a:solidFill>
              </a:rPr>
              <a:t>Kalpana Kochhar</a:t>
            </a:r>
          </a:p>
          <a:p>
            <a:pPr algn="ctr"/>
            <a:r>
              <a:rPr lang="en-US" sz="2800" dirty="0" smtClean="0">
                <a:solidFill>
                  <a:schemeClr val="tx2"/>
                </a:solidFill>
              </a:rPr>
              <a:t>Deputy Director, Asia and Pacific Department</a:t>
            </a:r>
          </a:p>
          <a:p>
            <a:pPr algn="ctr"/>
            <a:r>
              <a:rPr lang="en-US" sz="2800" dirty="0" smtClean="0">
                <a:solidFill>
                  <a:schemeClr val="tx2"/>
                </a:solidFill>
              </a:rPr>
              <a:t>International Monetary Fund</a:t>
            </a:r>
            <a:endParaRPr lang="en-US" sz="2200" dirty="0">
              <a:solidFill>
                <a:schemeClr val="tx2"/>
              </a:solidFill>
            </a:endParaRPr>
          </a:p>
        </p:txBody>
      </p:sp>
      <p:sp>
        <p:nvSpPr>
          <p:cNvPr id="14" name="TextBox 13"/>
          <p:cNvSpPr txBox="1"/>
          <p:nvPr/>
        </p:nvSpPr>
        <p:spPr>
          <a:xfrm>
            <a:off x="1447800" y="4800600"/>
            <a:ext cx="6400800" cy="830997"/>
          </a:xfrm>
          <a:prstGeom prst="rect">
            <a:avLst/>
          </a:prstGeom>
          <a:noFill/>
        </p:spPr>
        <p:txBody>
          <a:bodyPr wrap="square" rtlCol="0">
            <a:spAutoFit/>
          </a:bodyPr>
          <a:lstStyle/>
          <a:p>
            <a:pPr algn="ctr"/>
            <a:r>
              <a:rPr lang="en-US" sz="2400" dirty="0" err="1" smtClean="0">
                <a:solidFill>
                  <a:schemeClr val="tx2"/>
                </a:solidFill>
              </a:rPr>
              <a:t>InterAmerican</a:t>
            </a:r>
            <a:r>
              <a:rPr lang="en-US" sz="2400" dirty="0" smtClean="0">
                <a:solidFill>
                  <a:schemeClr val="tx2"/>
                </a:solidFill>
              </a:rPr>
              <a:t> Development Bank</a:t>
            </a:r>
          </a:p>
          <a:p>
            <a:pPr algn="ctr"/>
            <a:r>
              <a:rPr lang="en-US" sz="2400" dirty="0" smtClean="0">
                <a:solidFill>
                  <a:schemeClr val="tx2"/>
                </a:solidFill>
              </a:rPr>
              <a:t>May 26, 2014</a:t>
            </a:r>
            <a:endParaRPr lang="en-US" sz="2400" dirty="0">
              <a:solidFill>
                <a:schemeClr val="tx2"/>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sz="3200" dirty="0" smtClean="0">
                <a:solidFill>
                  <a:srgbClr val="254061"/>
                </a:solidFill>
                <a:latin typeface="Helvetica Neue"/>
                <a:cs typeface="Helvetica Neue"/>
              </a:rPr>
              <a:t>Japan: Potential for higher growth</a:t>
            </a:r>
            <a:endParaRPr lang="en-US" sz="3200" dirty="0">
              <a:solidFill>
                <a:srgbClr val="254061"/>
              </a:solidFill>
              <a:latin typeface="Helvetica Neue"/>
              <a:cs typeface="Helvetica Neue"/>
            </a:endParaRPr>
          </a:p>
        </p:txBody>
      </p:sp>
      <p:sp>
        <p:nvSpPr>
          <p:cNvPr id="5" name="Rectangle 4"/>
          <p:cNvSpPr/>
          <p:nvPr/>
        </p:nvSpPr>
        <p:spPr>
          <a:xfrm>
            <a:off x="0" y="0"/>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8</a:t>
            </a:r>
            <a:endParaRPr lang="en-US" sz="2200" b="1" dirty="0">
              <a:solidFill>
                <a:schemeClr val="tx1"/>
              </a:solidFill>
            </a:endParaRPr>
          </a:p>
        </p:txBody>
      </p:sp>
      <p:sp>
        <p:nvSpPr>
          <p:cNvPr id="8" name="Content Placeholder 2"/>
          <p:cNvSpPr>
            <a:spLocks noGrp="1"/>
          </p:cNvSpPr>
          <p:nvPr>
            <p:ph idx="1"/>
          </p:nvPr>
        </p:nvSpPr>
        <p:spPr>
          <a:xfrm>
            <a:off x="533400" y="2057400"/>
            <a:ext cx="4191000" cy="3962400"/>
          </a:xfrm>
        </p:spPr>
        <p:txBody>
          <a:bodyPr>
            <a:noAutofit/>
          </a:bodyPr>
          <a:lstStyle/>
          <a:p>
            <a:r>
              <a:rPr lang="en-US" sz="2400" dirty="0" smtClean="0">
                <a:solidFill>
                  <a:schemeClr val="tx2"/>
                </a:solidFill>
              </a:rPr>
              <a:t>With its population aging, Japan’s potential growth is falling</a:t>
            </a:r>
          </a:p>
          <a:p>
            <a:r>
              <a:rPr lang="en-US" sz="2400" dirty="0" smtClean="0">
                <a:solidFill>
                  <a:schemeClr val="tx2"/>
                </a:solidFill>
              </a:rPr>
              <a:t>FLFP rates are well below OECD averages</a:t>
            </a:r>
          </a:p>
          <a:p>
            <a:r>
              <a:rPr lang="en-US" sz="2400" dirty="0" smtClean="0">
                <a:solidFill>
                  <a:schemeClr val="tx2"/>
                </a:solidFill>
              </a:rPr>
              <a:t>Raising FLFP to G7 level would yield  4 percent GDP per capita gain and increase potential growth rate by 0.2 percentage points</a:t>
            </a:r>
          </a:p>
          <a:p>
            <a:endParaRPr lang="en-US" sz="2700" dirty="0">
              <a:solidFill>
                <a:schemeClr val="tx2"/>
              </a:solidFill>
            </a:endParaRPr>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0" name="Picture 9" descr="cid:image009.png@01CEBA49.BB42A8D0"/>
          <p:cNvPicPr/>
          <p:nvPr/>
        </p:nvPicPr>
        <p:blipFill>
          <a:blip r:embed="rId4" r:link="rId5" cstate="print"/>
          <a:srcRect/>
          <a:stretch>
            <a:fillRect/>
          </a:stretch>
        </p:blipFill>
        <p:spPr bwMode="auto">
          <a:xfrm>
            <a:off x="4953000" y="4191000"/>
            <a:ext cx="3581400" cy="266700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4953000" y="1667223"/>
            <a:ext cx="3505581" cy="244757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254061"/>
                </a:solidFill>
                <a:latin typeface="Helvetica Neue"/>
                <a:cs typeface="Helvetica Neue"/>
              </a:rPr>
              <a:t>Saudi Arabia: Wasted Opportunities</a:t>
            </a:r>
            <a:endParaRPr lang="en-US" sz="3200" dirty="0">
              <a:solidFill>
                <a:srgbClr val="254061"/>
              </a:solidFill>
              <a:latin typeface="Helvetica Neue"/>
              <a:cs typeface="Helvetica Neue"/>
            </a:endParaRPr>
          </a:p>
        </p:txBody>
      </p:sp>
      <p:sp>
        <p:nvSpPr>
          <p:cNvPr id="12" name="Content Placeholder 11"/>
          <p:cNvSpPr>
            <a:spLocks noGrp="1"/>
          </p:cNvSpPr>
          <p:nvPr>
            <p:ph idx="1"/>
          </p:nvPr>
        </p:nvSpPr>
        <p:spPr>
          <a:xfrm>
            <a:off x="914400" y="1600200"/>
            <a:ext cx="7772400" cy="4525963"/>
          </a:xfrm>
        </p:spPr>
        <p:txBody>
          <a:bodyPr/>
          <a:lstStyle/>
          <a:p>
            <a:pPr>
              <a:buNone/>
            </a:pPr>
            <a:endParaRPr lang="en-US" dirty="0"/>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914400" y="1676400"/>
            <a:ext cx="8077200" cy="441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239000" cy="1143000"/>
          </a:xfrm>
        </p:spPr>
        <p:txBody>
          <a:bodyPr>
            <a:normAutofit/>
          </a:bodyPr>
          <a:lstStyle/>
          <a:p>
            <a:r>
              <a:rPr lang="en-US" sz="2800" dirty="0" smtClean="0">
                <a:solidFill>
                  <a:srgbClr val="254061"/>
                </a:solidFill>
                <a:latin typeface="Helvetica Neue"/>
                <a:cs typeface="Helvetica Neue"/>
              </a:rPr>
              <a:t>Seventy percent of unemployed women in Saudi have university degrees</a:t>
            </a:r>
            <a:endParaRPr lang="en-US" sz="2800" dirty="0">
              <a:solidFill>
                <a:srgbClr val="254061"/>
              </a:solidFill>
              <a:latin typeface="Helvetica Neue"/>
              <a:cs typeface="Helvetica Neue"/>
            </a:endParaRPr>
          </a:p>
        </p:txBody>
      </p:sp>
      <p:sp>
        <p:nvSpPr>
          <p:cNvPr id="11" name="Slide Number Placeholder 10"/>
          <p:cNvSpPr>
            <a:spLocks noGrp="1"/>
          </p:cNvSpPr>
          <p:nvPr>
            <p:ph type="sldNum" sz="quarter" idx="12"/>
          </p:nvPr>
        </p:nvSpPr>
        <p:spPr/>
        <p:txBody>
          <a:bodyPr/>
          <a:lstStyle/>
          <a:p>
            <a:r>
              <a:rPr lang="en-US" sz="2200" b="1" dirty="0" smtClean="0">
                <a:solidFill>
                  <a:schemeClr val="tx1"/>
                </a:solidFill>
              </a:rPr>
              <a:t>5</a:t>
            </a:r>
            <a:endParaRPr lang="en-US" sz="2200" b="1" dirty="0">
              <a:solidFill>
                <a:schemeClr val="tx1"/>
              </a:solidFill>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3" name="Picture 2"/>
          <p:cNvPicPr>
            <a:picLocks noGrp="1" noChangeAspect="1" noChangeArrowheads="1"/>
          </p:cNvPicPr>
          <p:nvPr>
            <p:ph idx="1"/>
          </p:nvPr>
        </p:nvPicPr>
        <p:blipFill>
          <a:blip r:embed="rId4" cstate="print"/>
          <a:srcRect t="12915"/>
          <a:stretch>
            <a:fillRect/>
          </a:stretch>
        </p:blipFill>
        <p:spPr bwMode="auto">
          <a:xfrm>
            <a:off x="1557337" y="2013431"/>
            <a:ext cx="6029325" cy="369950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886200" y="3048000"/>
            <a:ext cx="762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8229600" y="2971800"/>
            <a:ext cx="762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
        <p:nvSpPr>
          <p:cNvPr id="10" name="TextBox 9"/>
          <p:cNvSpPr txBox="1"/>
          <p:nvPr/>
        </p:nvSpPr>
        <p:spPr>
          <a:xfrm>
            <a:off x="1143000" y="235803"/>
            <a:ext cx="6781800" cy="830997"/>
          </a:xfrm>
          <a:prstGeom prst="rect">
            <a:avLst/>
          </a:prstGeom>
          <a:noFill/>
        </p:spPr>
        <p:txBody>
          <a:bodyPr wrap="square" rtlCol="0">
            <a:spAutoFit/>
          </a:bodyPr>
          <a:lstStyle/>
          <a:p>
            <a:pPr algn="ctr"/>
            <a:r>
              <a:rPr lang="en-US" sz="4800" dirty="0" smtClean="0"/>
              <a:t>Legal Equality Matters.</a:t>
            </a:r>
            <a:endParaRPr lang="en-US" sz="4800" dirty="0"/>
          </a:p>
        </p:txBody>
      </p:sp>
      <p:pic>
        <p:nvPicPr>
          <p:cNvPr id="2050" name="Picture 2"/>
          <p:cNvPicPr>
            <a:picLocks noChangeAspect="1" noChangeArrowheads="1"/>
          </p:cNvPicPr>
          <p:nvPr/>
        </p:nvPicPr>
        <p:blipFill>
          <a:blip r:embed="rId4" cstate="print"/>
          <a:srcRect/>
          <a:stretch>
            <a:fillRect/>
          </a:stretch>
        </p:blipFill>
        <p:spPr bwMode="auto">
          <a:xfrm>
            <a:off x="1066800" y="1652098"/>
            <a:ext cx="7696200" cy="5147846"/>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Changes in Laws can be powerful</a:t>
            </a:r>
            <a:endParaRPr lang="en-US" dirty="0"/>
          </a:p>
        </p:txBody>
      </p:sp>
      <p:sp>
        <p:nvSpPr>
          <p:cNvPr id="5" name="Slide Number Placeholder 4"/>
          <p:cNvSpPr>
            <a:spLocks noGrp="1"/>
          </p:cNvSpPr>
          <p:nvPr>
            <p:ph type="sldNum" sz="quarter" idx="12"/>
          </p:nvPr>
        </p:nvSpPr>
        <p:spPr/>
        <p:txBody>
          <a:bodyPr/>
          <a:lstStyle/>
          <a:p>
            <a:fld id="{D8FF02E6-8885-4682-8866-08B49425AAC1}" type="slidenum">
              <a:rPr lang="en-US" smtClean="0"/>
              <a:pPr/>
              <a:t>14</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600200"/>
            <a:ext cx="7619999" cy="4876800"/>
          </a:xfrm>
          <a:prstGeom prst="rect">
            <a:avLst/>
          </a:prstGeom>
          <a:noFill/>
          <a:ln w="9525">
            <a:noFill/>
            <a:miter lim="800000"/>
            <a:headEnd/>
            <a:tailEn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1143000"/>
          </a:xfrm>
        </p:spPr>
        <p:txBody>
          <a:bodyPr>
            <a:normAutofit/>
          </a:bodyPr>
          <a:lstStyle/>
          <a:p>
            <a:r>
              <a:rPr lang="en-US" sz="3200" dirty="0" smtClean="0">
                <a:solidFill>
                  <a:srgbClr val="254061"/>
                </a:solidFill>
                <a:latin typeface="Helvetica Neue"/>
                <a:cs typeface="Helvetica Neue"/>
              </a:rPr>
              <a:t>Policies to Increase </a:t>
            </a:r>
            <a:br>
              <a:rPr lang="en-US" sz="3200" dirty="0" smtClean="0">
                <a:solidFill>
                  <a:srgbClr val="254061"/>
                </a:solidFill>
                <a:latin typeface="Helvetica Neue"/>
                <a:cs typeface="Helvetica Neue"/>
              </a:rPr>
            </a:br>
            <a:r>
              <a:rPr lang="en-US" sz="3200" dirty="0" smtClean="0">
                <a:solidFill>
                  <a:srgbClr val="254061"/>
                </a:solidFill>
                <a:latin typeface="Helvetica Neue"/>
                <a:cs typeface="Helvetica Neue"/>
              </a:rPr>
              <a:t>Female Labor Force Participation</a:t>
            </a:r>
            <a:endParaRPr lang="en-US" sz="3200" dirty="0">
              <a:solidFill>
                <a:srgbClr val="254061"/>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5</a:t>
            </a:r>
            <a:endParaRPr lang="en-US" sz="2200" b="1" dirty="0">
              <a:solidFill>
                <a:schemeClr val="tx1"/>
              </a:solidFill>
            </a:endParaRPr>
          </a:p>
        </p:txBody>
      </p:sp>
      <p:sp>
        <p:nvSpPr>
          <p:cNvPr id="8" name="Content Placeholder 2"/>
          <p:cNvSpPr>
            <a:spLocks noGrp="1"/>
          </p:cNvSpPr>
          <p:nvPr>
            <p:ph idx="1"/>
          </p:nvPr>
        </p:nvSpPr>
        <p:spPr>
          <a:xfrm>
            <a:off x="457200" y="1981200"/>
            <a:ext cx="8686800" cy="4419600"/>
          </a:xfrm>
        </p:spPr>
        <p:txBody>
          <a:bodyPr>
            <a:normAutofit lnSpcReduction="10000"/>
          </a:bodyPr>
          <a:lstStyle/>
          <a:p>
            <a:r>
              <a:rPr lang="en-US" sz="2700" dirty="0" smtClean="0">
                <a:solidFill>
                  <a:srgbClr val="14037B"/>
                </a:solidFill>
              </a:rPr>
              <a:t>Need to work on many margins</a:t>
            </a:r>
          </a:p>
          <a:p>
            <a:r>
              <a:rPr lang="en-US" sz="2700" b="1" dirty="0" smtClean="0">
                <a:solidFill>
                  <a:srgbClr val="14037B"/>
                </a:solidFill>
              </a:rPr>
              <a:t>Employment , promotion, and wage policies</a:t>
            </a:r>
          </a:p>
          <a:p>
            <a:pPr lvl="1"/>
            <a:r>
              <a:rPr lang="en-US" b="1" dirty="0" smtClean="0">
                <a:solidFill>
                  <a:srgbClr val="14037B"/>
                </a:solidFill>
              </a:rPr>
              <a:t>Access to education</a:t>
            </a:r>
          </a:p>
          <a:p>
            <a:pPr lvl="1"/>
            <a:r>
              <a:rPr lang="en-US" b="1" dirty="0" smtClean="0">
                <a:solidFill>
                  <a:srgbClr val="14037B"/>
                </a:solidFill>
              </a:rPr>
              <a:t>Access to credit</a:t>
            </a:r>
          </a:p>
          <a:p>
            <a:pPr lvl="1"/>
            <a:r>
              <a:rPr lang="en-US" b="1" dirty="0" smtClean="0">
                <a:solidFill>
                  <a:srgbClr val="14037B"/>
                </a:solidFill>
              </a:rPr>
              <a:t>Legal and property rights </a:t>
            </a:r>
          </a:p>
          <a:p>
            <a:r>
              <a:rPr lang="en-US" sz="2700" b="1" dirty="0" smtClean="0">
                <a:solidFill>
                  <a:srgbClr val="14037B"/>
                </a:solidFill>
              </a:rPr>
              <a:t>Policies to facilitate balancing family and work responsibilities</a:t>
            </a:r>
          </a:p>
          <a:p>
            <a:pPr lvl="1"/>
            <a:r>
              <a:rPr lang="en-US" b="1" dirty="0" smtClean="0">
                <a:solidFill>
                  <a:srgbClr val="14037B"/>
                </a:solidFill>
              </a:rPr>
              <a:t>Parental Leave</a:t>
            </a:r>
          </a:p>
          <a:p>
            <a:pPr lvl="1"/>
            <a:r>
              <a:rPr lang="en-US" b="1" dirty="0" smtClean="0">
                <a:solidFill>
                  <a:srgbClr val="14037B"/>
                </a:solidFill>
              </a:rPr>
              <a:t>Child care</a:t>
            </a:r>
          </a:p>
          <a:p>
            <a:pPr lvl="1"/>
            <a:r>
              <a:rPr lang="en-US" b="1" dirty="0" smtClean="0">
                <a:solidFill>
                  <a:srgbClr val="14037B"/>
                </a:solidFill>
              </a:rPr>
              <a:t>Flexible Work Arrangements</a:t>
            </a:r>
          </a:p>
          <a:p>
            <a:pPr lvl="1"/>
            <a:endParaRPr lang="en-US" sz="1900" b="1" dirty="0" smtClean="0">
              <a:solidFill>
                <a:srgbClr val="14037B"/>
              </a:solidFill>
            </a:endParaRPr>
          </a:p>
          <a:p>
            <a:pPr lvl="1">
              <a:buNone/>
            </a:pPr>
            <a:endParaRPr lang="en-US" sz="1900" b="1" dirty="0" smtClean="0">
              <a:solidFill>
                <a:srgbClr val="14037B"/>
              </a:solidFill>
            </a:endParaRPr>
          </a:p>
          <a:p>
            <a:endParaRPr lang="en-US" sz="2700" dirty="0"/>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1143000"/>
          </a:xfrm>
        </p:spPr>
        <p:txBody>
          <a:bodyPr>
            <a:normAutofit/>
          </a:bodyPr>
          <a:lstStyle/>
          <a:p>
            <a:r>
              <a:rPr lang="en-US" sz="3200" dirty="0" smtClean="0">
                <a:solidFill>
                  <a:schemeClr val="tx2"/>
                </a:solidFill>
                <a:latin typeface="Helvetica Neue"/>
                <a:cs typeface="Helvetica Neue"/>
              </a:rPr>
              <a:t>Tax Measures</a:t>
            </a:r>
            <a:endParaRPr lang="en-US" sz="3200" dirty="0">
              <a:solidFill>
                <a:schemeClr val="tx2"/>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5</a:t>
            </a:r>
            <a:endParaRPr lang="en-US" sz="2200" b="1" dirty="0">
              <a:solidFill>
                <a:schemeClr val="tx1"/>
              </a:solidFill>
            </a:endParaRPr>
          </a:p>
        </p:txBody>
      </p:sp>
      <p:sp>
        <p:nvSpPr>
          <p:cNvPr id="8" name="Content Placeholder 2"/>
          <p:cNvSpPr>
            <a:spLocks noGrp="1"/>
          </p:cNvSpPr>
          <p:nvPr>
            <p:ph idx="1"/>
          </p:nvPr>
        </p:nvSpPr>
        <p:spPr>
          <a:xfrm>
            <a:off x="457200" y="1752600"/>
            <a:ext cx="8686800" cy="4876800"/>
          </a:xfrm>
        </p:spPr>
        <p:txBody>
          <a:bodyPr>
            <a:normAutofit fontScale="92500" lnSpcReduction="10000"/>
          </a:bodyPr>
          <a:lstStyle/>
          <a:p>
            <a:pPr>
              <a:buNone/>
            </a:pPr>
            <a:r>
              <a:rPr lang="en-US" sz="2700" b="1" dirty="0" smtClean="0">
                <a:solidFill>
                  <a:srgbClr val="14037B"/>
                </a:solidFill>
              </a:rPr>
              <a:t>Replacing family income with individual income taxation</a:t>
            </a:r>
          </a:p>
          <a:p>
            <a:r>
              <a:rPr lang="en-US" sz="2700" dirty="0" smtClean="0">
                <a:solidFill>
                  <a:srgbClr val="14037B"/>
                </a:solidFill>
              </a:rPr>
              <a:t>Secondary earners are mostly women</a:t>
            </a:r>
          </a:p>
          <a:p>
            <a:r>
              <a:rPr lang="en-US" sz="2700" dirty="0" smtClean="0">
                <a:solidFill>
                  <a:srgbClr val="14037B"/>
                </a:solidFill>
              </a:rPr>
              <a:t>Female labor supply more responsive to taxation than male labor supply</a:t>
            </a:r>
          </a:p>
          <a:p>
            <a:pPr>
              <a:buNone/>
            </a:pPr>
            <a:r>
              <a:rPr lang="en-US" sz="2700" dirty="0" smtClean="0">
                <a:solidFill>
                  <a:srgbClr val="14037B"/>
                </a:solidFill>
                <a:sym typeface="Wingdings"/>
              </a:rPr>
              <a:t></a:t>
            </a:r>
            <a:r>
              <a:rPr lang="en-US" sz="2700" dirty="0" smtClean="0">
                <a:solidFill>
                  <a:srgbClr val="14037B"/>
                </a:solidFill>
                <a:sym typeface="Wingdings" pitchFamily="2" charset="2"/>
              </a:rPr>
              <a:t> Efficiency gains and better labor market outcomes</a:t>
            </a:r>
            <a:endParaRPr lang="en-US" sz="2700" dirty="0" smtClean="0">
              <a:solidFill>
                <a:srgbClr val="14037B"/>
              </a:solidFill>
            </a:endParaRPr>
          </a:p>
          <a:p>
            <a:pPr lvl="1">
              <a:buNone/>
            </a:pPr>
            <a:endParaRPr lang="en-US" sz="2300" dirty="0" smtClean="0">
              <a:solidFill>
                <a:srgbClr val="14037B"/>
              </a:solidFill>
            </a:endParaRPr>
          </a:p>
          <a:p>
            <a:pPr>
              <a:buNone/>
            </a:pPr>
            <a:r>
              <a:rPr lang="en-US" sz="2700" b="1" dirty="0" smtClean="0">
                <a:solidFill>
                  <a:srgbClr val="14037B"/>
                </a:solidFill>
              </a:rPr>
              <a:t>Tax credits or benefits for low-wage earners</a:t>
            </a:r>
          </a:p>
          <a:p>
            <a:r>
              <a:rPr lang="en-US" sz="2700" dirty="0" smtClean="0">
                <a:solidFill>
                  <a:srgbClr val="14037B"/>
                </a:solidFill>
              </a:rPr>
              <a:t>“In-work” credits reduce net tax liability </a:t>
            </a:r>
          </a:p>
          <a:p>
            <a:pPr>
              <a:buNone/>
            </a:pPr>
            <a:r>
              <a:rPr lang="en-US" sz="2700" dirty="0" smtClean="0">
                <a:solidFill>
                  <a:srgbClr val="14037B"/>
                </a:solidFill>
                <a:sym typeface="Wingdings"/>
              </a:rPr>
              <a:t> </a:t>
            </a:r>
            <a:r>
              <a:rPr lang="en-US" sz="2700" dirty="0" smtClean="0">
                <a:solidFill>
                  <a:srgbClr val="14037B"/>
                </a:solidFill>
              </a:rPr>
              <a:t>increase net income gain from accepting a job</a:t>
            </a:r>
          </a:p>
          <a:p>
            <a:r>
              <a:rPr lang="en-US" sz="2700" dirty="0" smtClean="0">
                <a:solidFill>
                  <a:srgbClr val="14037B"/>
                </a:solidFill>
              </a:rPr>
              <a:t>Phasing out with rise in individual income </a:t>
            </a:r>
          </a:p>
          <a:p>
            <a:pPr>
              <a:buNone/>
            </a:pPr>
            <a:r>
              <a:rPr lang="en-US" sz="2700" dirty="0" smtClean="0">
                <a:solidFill>
                  <a:srgbClr val="14037B"/>
                </a:solidFill>
                <a:sym typeface="Wingdings"/>
              </a:rPr>
              <a:t></a:t>
            </a:r>
            <a:r>
              <a:rPr lang="en-US" sz="2700" dirty="0" smtClean="0">
                <a:solidFill>
                  <a:srgbClr val="14037B"/>
                </a:solidFill>
              </a:rPr>
              <a:t> encourage secondary earners to remain in the labor force</a:t>
            </a:r>
          </a:p>
          <a:p>
            <a:pPr>
              <a:buNone/>
            </a:pPr>
            <a:endParaRPr lang="en-US" sz="2700" dirty="0"/>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1143000"/>
          </a:xfrm>
        </p:spPr>
        <p:txBody>
          <a:bodyPr>
            <a:normAutofit/>
          </a:bodyPr>
          <a:lstStyle/>
          <a:p>
            <a:r>
              <a:rPr lang="en-US" sz="3200" dirty="0" smtClean="0">
                <a:solidFill>
                  <a:srgbClr val="254061"/>
                </a:solidFill>
                <a:latin typeface="Helvetica Neue"/>
                <a:cs typeface="Helvetica Neue"/>
              </a:rPr>
              <a:t>Expenditure Measures</a:t>
            </a:r>
            <a:endParaRPr lang="en-US" sz="3200" dirty="0">
              <a:solidFill>
                <a:srgbClr val="254061"/>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5</a:t>
            </a:r>
            <a:endParaRPr lang="en-US" sz="2200" b="1" dirty="0">
              <a:solidFill>
                <a:schemeClr val="tx1"/>
              </a:solidFill>
            </a:endParaRPr>
          </a:p>
        </p:txBody>
      </p:sp>
      <p:sp>
        <p:nvSpPr>
          <p:cNvPr id="8" name="Content Placeholder 2"/>
          <p:cNvSpPr>
            <a:spLocks noGrp="1"/>
          </p:cNvSpPr>
          <p:nvPr>
            <p:ph idx="1"/>
          </p:nvPr>
        </p:nvSpPr>
        <p:spPr>
          <a:xfrm>
            <a:off x="457200" y="1600200"/>
            <a:ext cx="8686800" cy="5105400"/>
          </a:xfrm>
        </p:spPr>
        <p:txBody>
          <a:bodyPr>
            <a:normAutofit/>
          </a:bodyPr>
          <a:lstStyle/>
          <a:p>
            <a:r>
              <a:rPr lang="en-US" b="1" dirty="0" smtClean="0">
                <a:solidFill>
                  <a:srgbClr val="14037B"/>
                </a:solidFill>
              </a:rPr>
              <a:t>Publicly financed parental leave schemes</a:t>
            </a:r>
          </a:p>
          <a:p>
            <a:pPr>
              <a:buNone/>
            </a:pPr>
            <a:endParaRPr lang="en-US" sz="1100" b="1" dirty="0" smtClean="0">
              <a:solidFill>
                <a:srgbClr val="14037B"/>
              </a:solidFill>
            </a:endParaRPr>
          </a:p>
          <a:p>
            <a:r>
              <a:rPr lang="en-US" b="1" dirty="0" smtClean="0">
                <a:solidFill>
                  <a:srgbClr val="14037B"/>
                </a:solidFill>
              </a:rPr>
              <a:t>Greater parity in paternity and maternity leave</a:t>
            </a:r>
          </a:p>
          <a:p>
            <a:pPr>
              <a:buNone/>
            </a:pPr>
            <a:endParaRPr lang="en-US" sz="1100" b="1" dirty="0" smtClean="0">
              <a:solidFill>
                <a:srgbClr val="14037B"/>
              </a:solidFill>
            </a:endParaRPr>
          </a:p>
          <a:p>
            <a:r>
              <a:rPr lang="en-US" b="1" dirty="0" smtClean="0">
                <a:solidFill>
                  <a:srgbClr val="14037B"/>
                </a:solidFill>
              </a:rPr>
              <a:t>Improved access to comprehensive, affordable and high-quality child care</a:t>
            </a:r>
          </a:p>
          <a:p>
            <a:pPr>
              <a:buNone/>
            </a:pPr>
            <a:endParaRPr lang="en-US" sz="1100" b="1" dirty="0" smtClean="0">
              <a:solidFill>
                <a:srgbClr val="14037B"/>
              </a:solidFill>
            </a:endParaRPr>
          </a:p>
          <a:p>
            <a:r>
              <a:rPr lang="en-US" b="1" dirty="0" smtClean="0">
                <a:solidFill>
                  <a:srgbClr val="14037B"/>
                </a:solidFill>
              </a:rPr>
              <a:t>Pensions: ensure that spells from maternity leave do not translate into lower pensions</a:t>
            </a:r>
            <a:endParaRPr lang="en-US" dirty="0" smtClean="0">
              <a:solidFill>
                <a:srgbClr val="14037B"/>
              </a:solidFill>
            </a:endParaRPr>
          </a:p>
          <a:p>
            <a:pPr>
              <a:buNone/>
            </a:pPr>
            <a:endParaRPr lang="en-US" sz="1100" dirty="0" smtClean="0">
              <a:solidFill>
                <a:srgbClr val="14037B"/>
              </a:solidFill>
            </a:endParaRPr>
          </a:p>
          <a:p>
            <a:r>
              <a:rPr lang="en-US" b="1" dirty="0" smtClean="0">
                <a:solidFill>
                  <a:srgbClr val="FF0000"/>
                </a:solidFill>
              </a:rPr>
              <a:t>Higher spending on education of women</a:t>
            </a:r>
          </a:p>
          <a:p>
            <a:endParaRPr lang="en-US" sz="1100" b="1" dirty="0" smtClean="0">
              <a:solidFill>
                <a:srgbClr val="FF0000"/>
              </a:solidFill>
            </a:endParaRPr>
          </a:p>
          <a:p>
            <a:r>
              <a:rPr lang="en-US" b="1" dirty="0" smtClean="0">
                <a:solidFill>
                  <a:srgbClr val="FF0000"/>
                </a:solidFill>
              </a:rPr>
              <a:t>Improvements in rural infrastructure</a:t>
            </a:r>
          </a:p>
          <a:p>
            <a:endParaRPr lang="en-US" dirty="0" smtClean="0">
              <a:solidFill>
                <a:srgbClr val="14037B"/>
              </a:solidFill>
            </a:endParaRPr>
          </a:p>
          <a:p>
            <a:endParaRPr lang="en-US" sz="800" dirty="0" smtClean="0">
              <a:solidFill>
                <a:srgbClr val="14037B"/>
              </a:solidFill>
            </a:endParaRPr>
          </a:p>
          <a:p>
            <a:pPr>
              <a:buNone/>
            </a:pPr>
            <a:endParaRPr lang="en-US" dirty="0">
              <a:solidFill>
                <a:srgbClr val="14037B"/>
              </a:solidFill>
            </a:endParaRPr>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Korea: Missed opportunities</a:t>
            </a:r>
            <a:endParaRPr lang="en-US" sz="3200" dirty="0">
              <a:solidFill>
                <a:srgbClr val="254061"/>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0" name="Picture 2"/>
          <p:cNvPicPr>
            <a:picLocks noGrp="1" noChangeAspect="1" noChangeArrowheads="1"/>
          </p:cNvPicPr>
          <p:nvPr>
            <p:ph idx="1"/>
          </p:nvPr>
        </p:nvPicPr>
        <p:blipFill>
          <a:blip r:embed="rId4" cstate="print"/>
          <a:srcRect/>
          <a:stretch>
            <a:fillRect/>
          </a:stretch>
        </p:blipFill>
        <p:spPr bwMode="auto">
          <a:xfrm>
            <a:off x="1219200" y="1905000"/>
            <a:ext cx="7162800" cy="4114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239000" cy="1143000"/>
          </a:xfrm>
        </p:spPr>
        <p:txBody>
          <a:bodyPr>
            <a:normAutofit/>
          </a:bodyPr>
          <a:lstStyle/>
          <a:p>
            <a:r>
              <a:rPr lang="en-US" sz="2800" dirty="0" smtClean="0"/>
              <a:t>Korea: An illustration of the impact of  more women-friendly policies </a:t>
            </a:r>
            <a:endParaRPr lang="en-US" sz="2800" dirty="0">
              <a:solidFill>
                <a:srgbClr val="254061"/>
              </a:solidFill>
              <a:latin typeface="Helvetica Neue"/>
              <a:cs typeface="Helvetica Neue"/>
            </a:endParaRPr>
          </a:p>
        </p:txBody>
      </p:sp>
      <p:sp>
        <p:nvSpPr>
          <p:cNvPr id="11" name="Slide Number Placeholder 10"/>
          <p:cNvSpPr>
            <a:spLocks noGrp="1"/>
          </p:cNvSpPr>
          <p:nvPr>
            <p:ph type="sldNum" sz="quarter" idx="12"/>
          </p:nvPr>
        </p:nvSpPr>
        <p:spPr/>
        <p:txBody>
          <a:bodyPr/>
          <a:lstStyle/>
          <a:p>
            <a:r>
              <a:rPr lang="en-US" sz="2200" b="1" dirty="0" smtClean="0">
                <a:solidFill>
                  <a:schemeClr val="tx1"/>
                </a:solidFill>
              </a:rPr>
              <a:t>5</a:t>
            </a:r>
            <a:endParaRPr lang="en-US" sz="2200" b="1" dirty="0">
              <a:solidFill>
                <a:schemeClr val="tx1"/>
              </a:solidFill>
            </a:endParaRPr>
          </a:p>
        </p:txBody>
      </p:sp>
      <p:sp>
        <p:nvSpPr>
          <p:cNvPr id="5" name="Rectangle 4"/>
          <p:cNvSpPr/>
          <p:nvPr/>
        </p:nvSpPr>
        <p:spPr>
          <a:xfrm>
            <a:off x="0" y="0"/>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2" name="Picture 2"/>
          <p:cNvPicPr>
            <a:picLocks noGrp="1" noChangeAspect="1" noChangeArrowheads="1"/>
          </p:cNvPicPr>
          <p:nvPr>
            <p:ph idx="1"/>
          </p:nvPr>
        </p:nvPicPr>
        <p:blipFill>
          <a:blip r:embed="rId4" cstate="print"/>
          <a:srcRect/>
          <a:stretch>
            <a:fillRect/>
          </a:stretch>
        </p:blipFill>
        <p:spPr bwMode="auto">
          <a:xfrm>
            <a:off x="1447800" y="1948656"/>
            <a:ext cx="6324599" cy="414734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228600"/>
            <a:ext cx="8128000" cy="1143000"/>
          </a:xfrm>
        </p:spPr>
        <p:txBody>
          <a:bodyPr>
            <a:normAutofit/>
          </a:bodyPr>
          <a:lstStyle/>
          <a:p>
            <a:r>
              <a:rPr lang="en-US" sz="3200" dirty="0" smtClean="0">
                <a:solidFill>
                  <a:srgbClr val="254061"/>
                </a:solidFill>
                <a:latin typeface="Helvetica Neue"/>
                <a:cs typeface="Helvetica Neue"/>
              </a:rPr>
              <a:t>Female Labor Force Participation Rates</a:t>
            </a:r>
            <a:br>
              <a:rPr lang="en-US" sz="3200" dirty="0" smtClean="0">
                <a:solidFill>
                  <a:srgbClr val="254061"/>
                </a:solidFill>
                <a:latin typeface="Helvetica Neue"/>
                <a:cs typeface="Helvetica Neue"/>
              </a:rPr>
            </a:br>
            <a:r>
              <a:rPr lang="en-US" sz="3200" dirty="0" smtClean="0">
                <a:solidFill>
                  <a:srgbClr val="254061"/>
                </a:solidFill>
                <a:latin typeface="Helvetica Neue"/>
                <a:cs typeface="Helvetica Neue"/>
              </a:rPr>
              <a:t>are Low in Many Countries, …</a:t>
            </a:r>
            <a:endParaRPr lang="en-US" sz="3200" dirty="0">
              <a:solidFill>
                <a:srgbClr val="254061"/>
              </a:solidFill>
              <a:latin typeface="Helvetica Neue"/>
              <a:cs typeface="Helvetica Neue"/>
            </a:endParaRPr>
          </a:p>
        </p:txBody>
      </p:sp>
      <p:sp>
        <p:nvSpPr>
          <p:cNvPr id="7" name="Rectangle 6"/>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8" name="Straight Connector 7"/>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r>
              <a:rPr lang="en-US" sz="2200" b="1" dirty="0" smtClean="0">
                <a:solidFill>
                  <a:schemeClr val="tx1"/>
                </a:solidFill>
              </a:rPr>
              <a:t>3</a:t>
            </a:r>
            <a:endParaRPr lang="en-US" sz="2200" b="1" dirty="0">
              <a:solidFill>
                <a:schemeClr val="tx1"/>
              </a:solidFill>
            </a:endParaRPr>
          </a:p>
        </p:txBody>
      </p:sp>
      <p:pic>
        <p:nvPicPr>
          <p:cNvPr id="12"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457200" y="1810392"/>
            <a:ext cx="8686800" cy="4514208"/>
          </a:xfrm>
          <a:prstGeom prst="rect">
            <a:avLst/>
          </a:prstGeom>
          <a:noFill/>
          <a:ln w="9525">
            <a:noFill/>
            <a:miter lim="800000"/>
            <a:headEnd/>
            <a:tailEnd/>
          </a:ln>
        </p:spPr>
      </p:pic>
      <p:sp>
        <p:nvSpPr>
          <p:cNvPr id="13" name="TextBox 12"/>
          <p:cNvSpPr txBox="1"/>
          <p:nvPr/>
        </p:nvSpPr>
        <p:spPr>
          <a:xfrm>
            <a:off x="533400" y="6334780"/>
            <a:ext cx="7010400" cy="523220"/>
          </a:xfrm>
          <a:prstGeom prst="rect">
            <a:avLst/>
          </a:prstGeom>
          <a:noFill/>
        </p:spPr>
        <p:txBody>
          <a:bodyPr wrap="square" rtlCol="0">
            <a:spAutoFit/>
          </a:bodyPr>
          <a:lstStyle/>
          <a:p>
            <a:r>
              <a:rPr lang="en-US" sz="1400" dirty="0" smtClean="0"/>
              <a:t>Source:  World Bank, World Development Indicators, 2013; </a:t>
            </a:r>
          </a:p>
          <a:p>
            <a:r>
              <a:rPr lang="en-US" sz="1400" dirty="0" smtClean="0"/>
              <a:t>Key Indicators of the Labour Market (KILM), ILO.</a:t>
            </a:r>
            <a:endParaRPr lang="en-US" sz="140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886200" y="3048000"/>
            <a:ext cx="762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8229600" y="2971800"/>
            <a:ext cx="762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
        <p:nvSpPr>
          <p:cNvPr id="13" name="TextBox 12"/>
          <p:cNvSpPr txBox="1"/>
          <p:nvPr/>
        </p:nvSpPr>
        <p:spPr>
          <a:xfrm>
            <a:off x="1143000" y="235803"/>
            <a:ext cx="6781800" cy="1077218"/>
          </a:xfrm>
          <a:prstGeom prst="rect">
            <a:avLst/>
          </a:prstGeom>
          <a:noFill/>
        </p:spPr>
        <p:txBody>
          <a:bodyPr wrap="square" rtlCol="0">
            <a:spAutoFit/>
          </a:bodyPr>
          <a:lstStyle/>
          <a:p>
            <a:r>
              <a:rPr lang="en-US" sz="3200" dirty="0" smtClean="0"/>
              <a:t>Case Study: India’s female labor force participation is very low</a:t>
            </a:r>
            <a:endParaRPr lang="en-US" sz="3200" dirty="0"/>
          </a:p>
        </p:txBody>
      </p:sp>
      <p:pic>
        <p:nvPicPr>
          <p:cNvPr id="14" name="Picture 2"/>
          <p:cNvPicPr>
            <a:picLocks noGrp="1" noChangeAspect="1" noChangeArrowheads="1"/>
          </p:cNvPicPr>
          <p:nvPr>
            <p:ph idx="1"/>
          </p:nvPr>
        </p:nvPicPr>
        <p:blipFill>
          <a:blip r:embed="rId4" cstate="print"/>
          <a:srcRect/>
          <a:stretch>
            <a:fillRect/>
          </a:stretch>
        </p:blipFill>
        <p:spPr bwMode="auto">
          <a:xfrm>
            <a:off x="1524000" y="1676400"/>
            <a:ext cx="6285991" cy="4572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1143000"/>
          </a:xfrm>
        </p:spPr>
        <p:txBody>
          <a:bodyPr>
            <a:normAutofit/>
          </a:bodyPr>
          <a:lstStyle/>
          <a:p>
            <a:r>
              <a:rPr lang="en-US" sz="3200" dirty="0" smtClean="0"/>
              <a:t>India: Policies Can Make a Difference</a:t>
            </a:r>
            <a:endParaRPr lang="en-US" sz="3200" dirty="0">
              <a:solidFill>
                <a:srgbClr val="254061"/>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22</a:t>
            </a:r>
            <a:endParaRPr lang="en-US" sz="2200" b="1" dirty="0">
              <a:solidFill>
                <a:schemeClr val="tx1"/>
              </a:solidFill>
            </a:endParaRPr>
          </a:p>
        </p:txBody>
      </p:sp>
      <p:sp>
        <p:nvSpPr>
          <p:cNvPr id="8" name="Content Placeholder 2"/>
          <p:cNvSpPr>
            <a:spLocks noGrp="1"/>
          </p:cNvSpPr>
          <p:nvPr>
            <p:ph idx="1"/>
          </p:nvPr>
        </p:nvSpPr>
        <p:spPr>
          <a:xfrm>
            <a:off x="457200" y="1600200"/>
            <a:ext cx="8686800" cy="4419600"/>
          </a:xfrm>
        </p:spPr>
        <p:txBody>
          <a:bodyPr>
            <a:normAutofit/>
          </a:bodyPr>
          <a:lstStyle/>
          <a:p>
            <a:r>
              <a:rPr lang="en-US" dirty="0" smtClean="0"/>
              <a:t>Labor market outcomes for women can be improved through a number of policies:</a:t>
            </a:r>
          </a:p>
          <a:p>
            <a:pPr lvl="1"/>
            <a:endParaRPr lang="en-US" dirty="0" smtClean="0"/>
          </a:p>
          <a:p>
            <a:pPr lvl="1"/>
            <a:r>
              <a:rPr lang="en-US" dirty="0" smtClean="0"/>
              <a:t>More flexible labor markets will help job creation for men and women, and disproportionately for women.</a:t>
            </a:r>
          </a:p>
          <a:p>
            <a:pPr lvl="1"/>
            <a:r>
              <a:rPr lang="en-US" dirty="0" smtClean="0"/>
              <a:t>Investment in infrastructure, such as better availability of public transport, can foster female economic participation.</a:t>
            </a:r>
          </a:p>
          <a:p>
            <a:pPr lvl="1"/>
            <a:r>
              <a:rPr lang="en-US" dirty="0" smtClean="0"/>
              <a:t>Higher social sector spending also helps. This includes spending on education and health.</a:t>
            </a:r>
          </a:p>
          <a:p>
            <a:endParaRPr lang="en-US" dirty="0" smtClean="0">
              <a:solidFill>
                <a:srgbClr val="14037B"/>
              </a:solidFill>
            </a:endParaRPr>
          </a:p>
          <a:p>
            <a:endParaRPr lang="en-US" sz="800" dirty="0" smtClean="0">
              <a:solidFill>
                <a:srgbClr val="14037B"/>
              </a:solidFill>
            </a:endParaRPr>
          </a:p>
          <a:p>
            <a:pPr>
              <a:buNone/>
            </a:pPr>
            <a:endParaRPr lang="en-US" dirty="0">
              <a:solidFill>
                <a:srgbClr val="14037B"/>
              </a:solidFill>
            </a:endParaRPr>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886200" y="3048000"/>
            <a:ext cx="762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8229600" y="2971800"/>
            <a:ext cx="762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p:txBody>
          <a:bodyPr/>
          <a:lstStyle/>
          <a:p>
            <a:endParaRPr lang="en-US" dirty="0"/>
          </a:p>
        </p:txBody>
      </p:sp>
      <p:sp>
        <p:nvSpPr>
          <p:cNvPr id="13" name="Content Placeholder 12"/>
          <p:cNvSpPr>
            <a:spLocks noGrp="1"/>
          </p:cNvSpPr>
          <p:nvPr>
            <p:ph sz="half" idx="1"/>
          </p:nvPr>
        </p:nvSpPr>
        <p:spPr/>
        <p:txBody>
          <a:bodyPr/>
          <a:lstStyle/>
          <a:p>
            <a:endParaRPr lang="en-US"/>
          </a:p>
        </p:txBody>
      </p:sp>
      <p:sp>
        <p:nvSpPr>
          <p:cNvPr id="18" name="Slide Number Placeholder 17"/>
          <p:cNvSpPr>
            <a:spLocks noGrp="1"/>
          </p:cNvSpPr>
          <p:nvPr>
            <p:ph type="sldNum" sz="quarter" idx="12"/>
          </p:nvPr>
        </p:nvSpPr>
        <p:spPr/>
        <p:txBody>
          <a:bodyPr/>
          <a:lstStyle/>
          <a:p>
            <a:r>
              <a:rPr lang="en-US" sz="2200" b="1" dirty="0" smtClean="0">
                <a:solidFill>
                  <a:schemeClr val="tx1"/>
                </a:solidFill>
              </a:rPr>
              <a:t>2</a:t>
            </a:r>
          </a:p>
          <a:p>
            <a:endParaRPr lang="en-US" sz="2200" b="1" dirty="0">
              <a:solidFill>
                <a:schemeClr val="tx1"/>
              </a:solidFill>
            </a:endParaRPr>
          </a:p>
        </p:txBody>
      </p:sp>
      <p:cxnSp>
        <p:nvCxnSpPr>
          <p:cNvPr id="31" name="Straight Connector 30"/>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143000" y="2057400"/>
            <a:ext cx="3657600" cy="3657600"/>
          </a:xfrm>
          <a:prstGeom prst="rect">
            <a:avLst/>
          </a:prstGeom>
          <a:noFill/>
          <a:ln w="9525">
            <a:noFill/>
            <a:miter lim="800000"/>
            <a:headEnd/>
            <a:tailEnd/>
          </a:ln>
          <a:effectLst>
            <a:outerShdw blurRad="50800" dist="50800" dir="5400000" sx="121000" sy="121000" algn="ctr" rotWithShape="0">
              <a:schemeClr val="bg1"/>
            </a:outerShdw>
          </a:effectLst>
        </p:spPr>
      </p:pic>
      <p:sp>
        <p:nvSpPr>
          <p:cNvPr id="10" name="TextBox 9"/>
          <p:cNvSpPr txBox="1"/>
          <p:nvPr/>
        </p:nvSpPr>
        <p:spPr>
          <a:xfrm>
            <a:off x="1676400" y="457200"/>
            <a:ext cx="5715000" cy="830997"/>
          </a:xfrm>
          <a:prstGeom prst="rect">
            <a:avLst/>
          </a:prstGeom>
          <a:noFill/>
        </p:spPr>
        <p:txBody>
          <a:bodyPr wrap="square" rtlCol="0">
            <a:spAutoFit/>
          </a:bodyPr>
          <a:lstStyle/>
          <a:p>
            <a:pPr algn="ctr"/>
            <a:r>
              <a:rPr lang="en-US" sz="4800" dirty="0" smtClean="0"/>
              <a:t>Thank you!</a:t>
            </a:r>
            <a:endParaRPr lang="en-US" sz="4800" dirty="0"/>
          </a:p>
        </p:txBody>
      </p:sp>
      <p:pic>
        <p:nvPicPr>
          <p:cNvPr id="2050" name="Picture 2"/>
          <p:cNvPicPr>
            <a:picLocks noGrp="1" noChangeAspect="1" noChangeArrowheads="1"/>
          </p:cNvPicPr>
          <p:nvPr>
            <p:ph sz="half" idx="2"/>
          </p:nvPr>
        </p:nvPicPr>
        <p:blipFill>
          <a:blip r:embed="rId5" cstate="print"/>
          <a:srcRect/>
          <a:stretch>
            <a:fillRect/>
          </a:stretch>
        </p:blipFill>
        <p:spPr bwMode="auto">
          <a:xfrm>
            <a:off x="5105400" y="2050736"/>
            <a:ext cx="3581400" cy="362489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0200" y="152400"/>
            <a:ext cx="8128000" cy="1143000"/>
          </a:xfrm>
        </p:spPr>
        <p:txBody>
          <a:bodyPr>
            <a:normAutofit/>
          </a:bodyPr>
          <a:lstStyle/>
          <a:p>
            <a:r>
              <a:rPr lang="en-US" sz="3200" dirty="0" smtClean="0">
                <a:solidFill>
                  <a:srgbClr val="254061"/>
                </a:solidFill>
                <a:latin typeface="Helvetica Neue"/>
                <a:cs typeface="Helvetica Neue"/>
              </a:rPr>
              <a:t>Progress Has on Average Stagnated</a:t>
            </a:r>
            <a:br>
              <a:rPr lang="en-US" sz="3200" dirty="0" smtClean="0">
                <a:solidFill>
                  <a:srgbClr val="254061"/>
                </a:solidFill>
                <a:latin typeface="Helvetica Neue"/>
                <a:cs typeface="Helvetica Neue"/>
              </a:rPr>
            </a:br>
            <a:r>
              <a:rPr lang="en-US" sz="3200" dirty="0" smtClean="0">
                <a:solidFill>
                  <a:srgbClr val="254061"/>
                </a:solidFill>
                <a:latin typeface="Helvetica Neue"/>
                <a:cs typeface="Helvetica Neue"/>
              </a:rPr>
              <a:t>over the Last 20 years.</a:t>
            </a:r>
            <a:endParaRPr lang="en-US" sz="3200" dirty="0">
              <a:solidFill>
                <a:srgbClr val="254061"/>
              </a:solidFill>
              <a:latin typeface="Helvetica Neue"/>
              <a:cs typeface="Helvetica Neue"/>
            </a:endParaRPr>
          </a:p>
        </p:txBody>
      </p:sp>
      <p:sp>
        <p:nvSpPr>
          <p:cNvPr id="7" name="Rectangle 6"/>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8" name="Straight Connector 7"/>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r>
              <a:rPr lang="en-US" sz="2200" b="1" dirty="0" smtClean="0">
                <a:solidFill>
                  <a:schemeClr val="tx1"/>
                </a:solidFill>
              </a:rPr>
              <a:t>4</a:t>
            </a:r>
          </a:p>
          <a:p>
            <a:endParaRPr lang="en-US" sz="2200" b="1" dirty="0">
              <a:solidFill>
                <a:schemeClr val="tx1"/>
              </a:solidFill>
            </a:endParaRPr>
          </a:p>
        </p:txBody>
      </p:sp>
      <p:pic>
        <p:nvPicPr>
          <p:cNvPr id="12"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graphicFrame>
        <p:nvGraphicFramePr>
          <p:cNvPr id="15" name="Chart 14"/>
          <p:cNvGraphicFramePr/>
          <p:nvPr/>
        </p:nvGraphicFramePr>
        <p:xfrm>
          <a:off x="609600" y="1524000"/>
          <a:ext cx="8305800" cy="533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0200" y="152400"/>
            <a:ext cx="8128000" cy="1143000"/>
          </a:xfrm>
        </p:spPr>
        <p:txBody>
          <a:bodyPr>
            <a:normAutofit/>
          </a:bodyPr>
          <a:lstStyle/>
          <a:p>
            <a:r>
              <a:rPr lang="en-US" sz="3200" dirty="0" smtClean="0">
                <a:solidFill>
                  <a:srgbClr val="254061"/>
                </a:solidFill>
                <a:latin typeface="Helvetica Neue"/>
                <a:cs typeface="Helvetica Neue"/>
              </a:rPr>
              <a:t>Gender Gaps in Participation Rates</a:t>
            </a:r>
            <a:br>
              <a:rPr lang="en-US" sz="3200" dirty="0" smtClean="0">
                <a:solidFill>
                  <a:srgbClr val="254061"/>
                </a:solidFill>
                <a:latin typeface="Helvetica Neue"/>
                <a:cs typeface="Helvetica Neue"/>
              </a:rPr>
            </a:br>
            <a:r>
              <a:rPr lang="en-US" sz="3200" dirty="0" smtClean="0">
                <a:solidFill>
                  <a:srgbClr val="254061"/>
                </a:solidFill>
                <a:latin typeface="Helvetica Neue"/>
                <a:cs typeface="Helvetica Neue"/>
              </a:rPr>
              <a:t>Remain High,…</a:t>
            </a:r>
            <a:endParaRPr lang="en-US" sz="3200" dirty="0">
              <a:solidFill>
                <a:srgbClr val="254061"/>
              </a:solidFill>
              <a:latin typeface="Helvetica Neue"/>
              <a:cs typeface="Helvetica Neue"/>
            </a:endParaRPr>
          </a:p>
        </p:txBody>
      </p:sp>
      <p:sp>
        <p:nvSpPr>
          <p:cNvPr id="7" name="Rectangle 6"/>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8" name="Straight Connector 7"/>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r>
              <a:rPr lang="en-US" sz="2200" b="1" dirty="0" smtClean="0">
                <a:solidFill>
                  <a:schemeClr val="tx1"/>
                </a:solidFill>
              </a:rPr>
              <a:t>5</a:t>
            </a:r>
          </a:p>
          <a:p>
            <a:endParaRPr lang="en-US" sz="2200" b="1" dirty="0">
              <a:solidFill>
                <a:schemeClr val="tx1"/>
              </a:solidFill>
            </a:endParaRPr>
          </a:p>
        </p:txBody>
      </p:sp>
      <p:pic>
        <p:nvPicPr>
          <p:cNvPr id="12"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graphicFrame>
        <p:nvGraphicFramePr>
          <p:cNvPr id="11" name="Chart 10"/>
          <p:cNvGraphicFramePr/>
          <p:nvPr/>
        </p:nvGraphicFramePr>
        <p:xfrm>
          <a:off x="457200" y="1447800"/>
          <a:ext cx="8382000" cy="541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52400"/>
            <a:ext cx="8128000" cy="1143000"/>
          </a:xfrm>
        </p:spPr>
        <p:txBody>
          <a:bodyPr>
            <a:normAutofit/>
          </a:bodyPr>
          <a:lstStyle/>
          <a:p>
            <a:r>
              <a:rPr lang="en-US" sz="3200" dirty="0" smtClean="0">
                <a:solidFill>
                  <a:srgbClr val="254061"/>
                </a:solidFill>
                <a:latin typeface="Helvetica Neue"/>
                <a:cs typeface="Helvetica Neue"/>
              </a:rPr>
              <a:t>Gender Gaps in Education </a:t>
            </a:r>
            <a:br>
              <a:rPr lang="en-US" sz="3200" dirty="0" smtClean="0">
                <a:solidFill>
                  <a:srgbClr val="254061"/>
                </a:solidFill>
                <a:latin typeface="Helvetica Neue"/>
                <a:cs typeface="Helvetica Neue"/>
              </a:rPr>
            </a:br>
            <a:r>
              <a:rPr lang="en-US" sz="3200" dirty="0" smtClean="0">
                <a:solidFill>
                  <a:srgbClr val="254061"/>
                </a:solidFill>
                <a:latin typeface="Helvetica Neue"/>
                <a:cs typeface="Helvetica Neue"/>
              </a:rPr>
              <a:t>Remain Significant.</a:t>
            </a:r>
            <a:endParaRPr lang="en-US" sz="3200" dirty="0">
              <a:solidFill>
                <a:srgbClr val="254061"/>
              </a:solidFill>
              <a:latin typeface="Helvetica Neue"/>
              <a:cs typeface="Helvetica Neue"/>
            </a:endParaRPr>
          </a:p>
        </p:txBody>
      </p:sp>
      <p:sp>
        <p:nvSpPr>
          <p:cNvPr id="7" name="Rectangle 6"/>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8" name="Straight Connector 7"/>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r>
              <a:rPr lang="en-US" sz="2200" b="1" dirty="0" smtClean="0">
                <a:solidFill>
                  <a:schemeClr val="tx1"/>
                </a:solidFill>
              </a:rPr>
              <a:t>5</a:t>
            </a:r>
          </a:p>
          <a:p>
            <a:endParaRPr lang="en-US" sz="2200" b="1" dirty="0">
              <a:solidFill>
                <a:schemeClr val="tx1"/>
              </a:solidFill>
            </a:endParaRPr>
          </a:p>
        </p:txBody>
      </p:sp>
      <p:pic>
        <p:nvPicPr>
          <p:cNvPr id="12"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graphicFrame>
        <p:nvGraphicFramePr>
          <p:cNvPr id="13" name="Chart 12"/>
          <p:cNvGraphicFramePr/>
          <p:nvPr/>
        </p:nvGraphicFramePr>
        <p:xfrm>
          <a:off x="838200" y="1600200"/>
          <a:ext cx="78486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533400" y="6096000"/>
            <a:ext cx="5639621" cy="923330"/>
          </a:xfrm>
          <a:prstGeom prst="rect">
            <a:avLst/>
          </a:prstGeom>
          <a:noFill/>
        </p:spPr>
        <p:txBody>
          <a:bodyPr wrap="none" rtlCol="0">
            <a:spAutoFit/>
          </a:bodyPr>
          <a:lstStyle/>
          <a:p>
            <a:r>
              <a:rPr lang="en-US" dirty="0" smtClean="0"/>
              <a:t>Source: World Bank, World Development Indicators, 2013.</a:t>
            </a:r>
          </a:p>
          <a:p>
            <a:r>
              <a:rPr lang="en-US" dirty="0" smtClean="0"/>
              <a:t>UNESCO Institute for Statistics</a:t>
            </a:r>
          </a:p>
          <a:p>
            <a:endParaRPr 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52400"/>
            <a:ext cx="8128000" cy="1143000"/>
          </a:xfrm>
        </p:spPr>
        <p:txBody>
          <a:bodyPr>
            <a:normAutofit/>
          </a:bodyPr>
          <a:lstStyle/>
          <a:p>
            <a:r>
              <a:rPr lang="en-US" sz="3200" dirty="0" smtClean="0">
                <a:solidFill>
                  <a:srgbClr val="254061"/>
                </a:solidFill>
                <a:latin typeface="Helvetica Neue"/>
                <a:cs typeface="Helvetica Neue"/>
              </a:rPr>
              <a:t>But even for similar education levels, gender wages gaps are sizable.</a:t>
            </a:r>
            <a:endParaRPr lang="en-US" sz="3200" dirty="0">
              <a:solidFill>
                <a:srgbClr val="254061"/>
              </a:solidFill>
              <a:latin typeface="Helvetica Neue"/>
              <a:cs typeface="Helvetica Neue"/>
            </a:endParaRPr>
          </a:p>
        </p:txBody>
      </p:sp>
      <p:sp>
        <p:nvSpPr>
          <p:cNvPr id="7" name="Rectangle 6"/>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8" name="Straight Connector 7"/>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r>
              <a:rPr lang="en-US" sz="2200" b="1" dirty="0" smtClean="0">
                <a:solidFill>
                  <a:schemeClr val="tx1"/>
                </a:solidFill>
              </a:rPr>
              <a:t>5</a:t>
            </a:r>
          </a:p>
          <a:p>
            <a:endParaRPr lang="en-US" sz="2200" b="1" dirty="0">
              <a:solidFill>
                <a:schemeClr val="tx1"/>
              </a:solidFill>
            </a:endParaRPr>
          </a:p>
        </p:txBody>
      </p:sp>
      <p:pic>
        <p:nvPicPr>
          <p:cNvPr id="12"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pic>
        <p:nvPicPr>
          <p:cNvPr id="11" name="Picture 2"/>
          <p:cNvPicPr>
            <a:picLocks noGrp="1" noChangeAspect="1" noChangeArrowheads="1"/>
          </p:cNvPicPr>
          <p:nvPr>
            <p:ph idx="1"/>
          </p:nvPr>
        </p:nvPicPr>
        <p:blipFill>
          <a:blip r:embed="rId4" cstate="print"/>
          <a:srcRect/>
          <a:stretch>
            <a:fillRect/>
          </a:stretch>
        </p:blipFill>
        <p:spPr bwMode="auto">
          <a:xfrm>
            <a:off x="838200" y="1600200"/>
            <a:ext cx="7772400" cy="45259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sz="3200" dirty="0" smtClean="0">
                <a:solidFill>
                  <a:schemeClr val="tx2"/>
                </a:solidFill>
                <a:latin typeface="Helvetica Neue"/>
                <a:cs typeface="Helvetica Neue"/>
              </a:rPr>
              <a:t>The Macroeconomic Gains from Raising Female Labor Force Participation</a:t>
            </a:r>
            <a:endParaRPr lang="en-US" sz="3200" dirty="0">
              <a:solidFill>
                <a:schemeClr val="tx2"/>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6</a:t>
            </a:r>
            <a:endParaRPr lang="en-US" sz="2200" b="1" dirty="0">
              <a:solidFill>
                <a:schemeClr val="tx1"/>
              </a:solidFill>
            </a:endParaRPr>
          </a:p>
        </p:txBody>
      </p:sp>
      <p:sp>
        <p:nvSpPr>
          <p:cNvPr id="8" name="Content Placeholder 2"/>
          <p:cNvSpPr>
            <a:spLocks noGrp="1"/>
          </p:cNvSpPr>
          <p:nvPr>
            <p:ph idx="1"/>
          </p:nvPr>
        </p:nvSpPr>
        <p:spPr>
          <a:xfrm>
            <a:off x="-838200" y="1600200"/>
            <a:ext cx="8610600" cy="5257800"/>
          </a:xfrm>
        </p:spPr>
        <p:txBody>
          <a:bodyPr>
            <a:noAutofit/>
          </a:bodyPr>
          <a:lstStyle/>
          <a:p>
            <a:pPr marL="0" indent="0">
              <a:spcBef>
                <a:spcPts val="0"/>
              </a:spcBef>
              <a:buNone/>
            </a:pPr>
            <a:endParaRPr lang="en-US" sz="2400" b="1" dirty="0" smtClean="0">
              <a:solidFill>
                <a:schemeClr val="tx2"/>
              </a:solidFill>
            </a:endParaRPr>
          </a:p>
          <a:p>
            <a:pPr marL="177800" indent="-177800">
              <a:spcBef>
                <a:spcPts val="0"/>
              </a:spcBef>
            </a:pPr>
            <a:endParaRPr lang="en-US" sz="2400" b="1" dirty="0" smtClean="0">
              <a:solidFill>
                <a:schemeClr val="tx2"/>
              </a:solidFill>
            </a:endParaRPr>
          </a:p>
          <a:p>
            <a:pPr>
              <a:spcBef>
                <a:spcPts val="0"/>
              </a:spcBef>
            </a:pPr>
            <a:endParaRPr lang="en-US" sz="2700" dirty="0"/>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sp>
        <p:nvSpPr>
          <p:cNvPr id="10" name="Rectangle 9"/>
          <p:cNvSpPr/>
          <p:nvPr/>
        </p:nvSpPr>
        <p:spPr>
          <a:xfrm>
            <a:off x="749300" y="2895600"/>
            <a:ext cx="3657600" cy="838200"/>
          </a:xfrm>
          <a:prstGeom prst="rect">
            <a:avLst/>
          </a:prstGeom>
          <a:solidFill>
            <a:srgbClr val="FF0000">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Higher Female Labor force participation </a:t>
            </a:r>
            <a:endParaRPr lang="en-US" dirty="0"/>
          </a:p>
        </p:txBody>
      </p:sp>
      <p:sp>
        <p:nvSpPr>
          <p:cNvPr id="12" name="Rectangle 11"/>
          <p:cNvSpPr/>
          <p:nvPr/>
        </p:nvSpPr>
        <p:spPr>
          <a:xfrm>
            <a:off x="762000" y="3810000"/>
            <a:ext cx="3657600" cy="838200"/>
          </a:xfrm>
          <a:prstGeom prst="rect">
            <a:avLst/>
          </a:prstGeom>
          <a:solidFill>
            <a:srgbClr val="FF0000">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Greater Opportunities to Control and Earn Income</a:t>
            </a:r>
            <a:endParaRPr lang="en-US" dirty="0"/>
          </a:p>
        </p:txBody>
      </p:sp>
      <p:sp>
        <p:nvSpPr>
          <p:cNvPr id="13" name="Rectangle 12"/>
          <p:cNvSpPr/>
          <p:nvPr/>
        </p:nvSpPr>
        <p:spPr>
          <a:xfrm>
            <a:off x="762000" y="4724400"/>
            <a:ext cx="3657600" cy="838200"/>
          </a:xfrm>
          <a:prstGeom prst="rect">
            <a:avLst/>
          </a:prstGeom>
          <a:solidFill>
            <a:srgbClr val="FF0000">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Equal Access to Inputs</a:t>
            </a:r>
            <a:endParaRPr lang="en-US" dirty="0"/>
          </a:p>
        </p:txBody>
      </p:sp>
      <p:sp>
        <p:nvSpPr>
          <p:cNvPr id="14" name="Rectangle 13"/>
          <p:cNvSpPr/>
          <p:nvPr/>
        </p:nvSpPr>
        <p:spPr>
          <a:xfrm>
            <a:off x="762000" y="5638800"/>
            <a:ext cx="3657600" cy="838200"/>
          </a:xfrm>
          <a:prstGeom prst="rect">
            <a:avLst/>
          </a:prstGeom>
          <a:solidFill>
            <a:srgbClr val="FF0000">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Employment of Women on an Equal Basis</a:t>
            </a:r>
            <a:r>
              <a:rPr lang="en-US" dirty="0" smtClean="0">
                <a:solidFill>
                  <a:schemeClr val="tx2"/>
                </a:solidFill>
              </a:rPr>
              <a:t> </a:t>
            </a:r>
            <a:endParaRPr lang="en-US" dirty="0"/>
          </a:p>
        </p:txBody>
      </p:sp>
      <p:sp>
        <p:nvSpPr>
          <p:cNvPr id="15" name="Rectangle 14"/>
          <p:cNvSpPr/>
          <p:nvPr/>
        </p:nvSpPr>
        <p:spPr>
          <a:xfrm>
            <a:off x="5219700" y="2895600"/>
            <a:ext cx="3657600" cy="838200"/>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Boost Economic Growth by Mitigating  the Impact of a Shrinking Workforce</a:t>
            </a:r>
            <a:endParaRPr lang="en-US" b="1" dirty="0"/>
          </a:p>
        </p:txBody>
      </p:sp>
      <p:sp>
        <p:nvSpPr>
          <p:cNvPr id="16" name="Subtitle 10"/>
          <p:cNvSpPr txBox="1">
            <a:spLocks/>
          </p:cNvSpPr>
          <p:nvPr/>
        </p:nvSpPr>
        <p:spPr>
          <a:xfrm>
            <a:off x="5219700" y="3810000"/>
            <a:ext cx="3657600" cy="838200"/>
          </a:xfrm>
          <a:prstGeom prst="rect">
            <a:avLst/>
          </a:prstGeom>
          <a:solidFill>
            <a:srgbClr val="92D050"/>
          </a:solidFill>
          <a:ln w="25400" cap="flat" cmpd="sng" algn="ctr">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marR="0" lvl="0" algn="ctr"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smtClean="0">
                <a:ln>
                  <a:noFill/>
                </a:ln>
                <a:solidFill>
                  <a:schemeClr val="tx2"/>
                </a:solidFill>
                <a:effectLst/>
                <a:uLnTx/>
                <a:uFillTx/>
                <a:latin typeface="+mn-lt"/>
                <a:ea typeface="+mn-ea"/>
                <a:cs typeface="+mn-cs"/>
              </a:rPr>
              <a:t>Higher School Enrollment for Children and Stronger Human Capital</a:t>
            </a:r>
            <a:endParaRPr kumimoji="0" 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7" name="Subtitle 10"/>
          <p:cNvSpPr txBox="1">
            <a:spLocks/>
          </p:cNvSpPr>
          <p:nvPr/>
        </p:nvSpPr>
        <p:spPr>
          <a:xfrm>
            <a:off x="5219700" y="4724400"/>
            <a:ext cx="3657600" cy="838200"/>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gn="ctr">
              <a:spcBef>
                <a:spcPct val="20000"/>
              </a:spcBef>
            </a:pPr>
            <a:r>
              <a:rPr lang="en-US" b="1" dirty="0" smtClean="0">
                <a:solidFill>
                  <a:schemeClr val="tx2"/>
                </a:solidFill>
              </a:rPr>
              <a:t>Higher Productivity in Female Owned Companies</a:t>
            </a:r>
            <a:endParaRPr kumimoji="0" lang="en-US" sz="18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8" name="Subtitle 10"/>
          <p:cNvSpPr txBox="1">
            <a:spLocks/>
          </p:cNvSpPr>
          <p:nvPr/>
        </p:nvSpPr>
        <p:spPr>
          <a:xfrm>
            <a:off x="5207000" y="5638800"/>
            <a:ext cx="3657600" cy="838200"/>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gn="ctr">
              <a:spcBef>
                <a:spcPct val="20000"/>
              </a:spcBef>
            </a:pPr>
            <a:r>
              <a:rPr lang="en-US" b="1" dirty="0" smtClean="0">
                <a:solidFill>
                  <a:schemeClr val="tx2"/>
                </a:solidFill>
              </a:rPr>
              <a:t>Improvement in Talent Pool</a:t>
            </a:r>
            <a:endParaRPr kumimoji="0" lang="en-US" sz="18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9" name="Rectangle 18"/>
          <p:cNvSpPr/>
          <p:nvPr/>
        </p:nvSpPr>
        <p:spPr>
          <a:xfrm>
            <a:off x="609600" y="1676400"/>
            <a:ext cx="8382000" cy="830997"/>
          </a:xfrm>
          <a:prstGeom prst="rect">
            <a:avLst/>
          </a:prstGeom>
        </p:spPr>
        <p:txBody>
          <a:bodyPr wrap="square">
            <a:spAutoFit/>
          </a:bodyPr>
          <a:lstStyle/>
          <a:p>
            <a:pPr>
              <a:spcBef>
                <a:spcPts val="0"/>
              </a:spcBef>
              <a:tabLst>
                <a:tab pos="0" algn="l"/>
              </a:tabLst>
            </a:pPr>
            <a:r>
              <a:rPr lang="en-US" sz="2400" b="1" dirty="0" smtClean="0">
                <a:solidFill>
                  <a:schemeClr val="tx2"/>
                </a:solidFill>
              </a:rPr>
              <a:t>865 million women </a:t>
            </a:r>
            <a:r>
              <a:rPr lang="en-US" sz="2400" dirty="0" smtClean="0">
                <a:solidFill>
                  <a:schemeClr val="tx2"/>
                </a:solidFill>
              </a:rPr>
              <a:t>(Aguirre and others, 2012) have the potential to contribute more fully to national economies:</a:t>
            </a:r>
          </a:p>
        </p:txBody>
      </p:sp>
      <p:sp>
        <p:nvSpPr>
          <p:cNvPr id="20" name="Right Arrow 19"/>
          <p:cNvSpPr/>
          <p:nvPr/>
        </p:nvSpPr>
        <p:spPr>
          <a:xfrm>
            <a:off x="4267200" y="3073400"/>
            <a:ext cx="990600" cy="484632"/>
          </a:xfrm>
          <a:prstGeom prst="rightArrow">
            <a:avLst/>
          </a:prstGeom>
          <a:solidFill>
            <a:schemeClr val="bg1"/>
          </a:soli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267200" y="3987800"/>
            <a:ext cx="990600" cy="484632"/>
          </a:xfrm>
          <a:prstGeom prst="rightArrow">
            <a:avLst/>
          </a:prstGeom>
          <a:solidFill>
            <a:schemeClr val="bg1"/>
          </a:soli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267200" y="4887468"/>
            <a:ext cx="990600" cy="484632"/>
          </a:xfrm>
          <a:prstGeom prst="rightArrow">
            <a:avLst/>
          </a:prstGeom>
          <a:solidFill>
            <a:schemeClr val="bg1"/>
          </a:soli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267200" y="5814568"/>
            <a:ext cx="990600" cy="484632"/>
          </a:xfrm>
          <a:prstGeom prst="rightArrow">
            <a:avLst/>
          </a:prstGeom>
          <a:solidFill>
            <a:schemeClr val="bg1"/>
          </a:soli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Very high opportunity costs</a:t>
            </a:r>
            <a:br>
              <a:rPr lang="en-US" dirty="0" smtClean="0"/>
            </a:br>
            <a:endParaRPr lang="en-US" dirty="0"/>
          </a:p>
        </p:txBody>
      </p:sp>
      <p:sp>
        <p:nvSpPr>
          <p:cNvPr id="5" name="Slide Number Placeholder 4"/>
          <p:cNvSpPr>
            <a:spLocks noGrp="1"/>
          </p:cNvSpPr>
          <p:nvPr>
            <p:ph type="sldNum" sz="quarter" idx="12"/>
          </p:nvPr>
        </p:nvSpPr>
        <p:spPr/>
        <p:txBody>
          <a:bodyPr/>
          <a:lstStyle/>
          <a:p>
            <a:fld id="{D8FF02E6-8885-4682-8866-08B49425AAC1}" type="slidenum">
              <a:rPr lang="en-US" smtClean="0"/>
              <a:pPr/>
              <a:t>8</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78059" y="1600200"/>
            <a:ext cx="7387882" cy="4525963"/>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sz="3200" dirty="0" smtClean="0">
                <a:solidFill>
                  <a:srgbClr val="254061"/>
                </a:solidFill>
                <a:latin typeface="Helvetica Neue"/>
                <a:cs typeface="Helvetica Neue"/>
              </a:rPr>
              <a:t>Income Losses Due to Gender Gap</a:t>
            </a:r>
            <a:br>
              <a:rPr lang="en-US" sz="3200" dirty="0" smtClean="0">
                <a:solidFill>
                  <a:srgbClr val="254061"/>
                </a:solidFill>
                <a:latin typeface="Helvetica Neue"/>
                <a:cs typeface="Helvetica Neue"/>
              </a:rPr>
            </a:br>
            <a:r>
              <a:rPr lang="en-US" sz="3200" dirty="0" smtClean="0">
                <a:solidFill>
                  <a:srgbClr val="254061"/>
                </a:solidFill>
                <a:latin typeface="Helvetica Neue"/>
                <a:cs typeface="Helvetica Neue"/>
              </a:rPr>
              <a:t>by Region, in Percent</a:t>
            </a:r>
            <a:endParaRPr lang="en-US" sz="3200" dirty="0">
              <a:solidFill>
                <a:srgbClr val="254061"/>
              </a:solidFill>
              <a:latin typeface="Helvetica Neue"/>
              <a:cs typeface="Helvetica Neue"/>
            </a:endParaRPr>
          </a:p>
        </p:txBody>
      </p:sp>
      <p:sp>
        <p:nvSpPr>
          <p:cNvPr id="5" name="Rectangle 4"/>
          <p:cNvSpPr/>
          <p:nvPr/>
        </p:nvSpPr>
        <p:spPr>
          <a:xfrm>
            <a:off x="0" y="-8468"/>
            <a:ext cx="457200" cy="6866467"/>
          </a:xfrm>
          <a:prstGeom prst="rect">
            <a:avLst/>
          </a:prstGeom>
          <a:solidFill>
            <a:srgbClr val="131A9B"/>
          </a:solidFill>
          <a:ln>
            <a:solidFill>
              <a:srgbClr val="131A9B"/>
            </a:solid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Helvetica Neue"/>
              <a:cs typeface="Helvetica Neue"/>
            </a:endParaRPr>
          </a:p>
        </p:txBody>
      </p:sp>
      <p:cxnSp>
        <p:nvCxnSpPr>
          <p:cNvPr id="6" name="Straight Connector 5"/>
          <p:cNvCxnSpPr/>
          <p:nvPr/>
        </p:nvCxnSpPr>
        <p:spPr>
          <a:xfrm>
            <a:off x="381000" y="1447800"/>
            <a:ext cx="8763000" cy="0"/>
          </a:xfrm>
          <a:prstGeom prst="line">
            <a:avLst/>
          </a:prstGeom>
          <a:ln w="63500">
            <a:solidFill>
              <a:srgbClr val="131A9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1600200"/>
            <a:ext cx="8153400" cy="0"/>
          </a:xfrm>
          <a:prstGeom prst="line">
            <a:avLst/>
          </a:prstGeom>
          <a:ln>
            <a:solidFill>
              <a:srgbClr val="C9092E"/>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r>
              <a:rPr lang="en-US" sz="2200" b="1" dirty="0" smtClean="0">
                <a:solidFill>
                  <a:schemeClr val="tx1"/>
                </a:solidFill>
              </a:rPr>
              <a:t>7</a:t>
            </a:r>
            <a:endParaRPr lang="en-US" sz="2200" b="1" dirty="0">
              <a:solidFill>
                <a:schemeClr val="tx1"/>
              </a:solidFill>
            </a:endParaRPr>
          </a:p>
        </p:txBody>
      </p:sp>
      <p:pic>
        <p:nvPicPr>
          <p:cNvPr id="9" name="Picture 2" descr="C:\Users\lnemeth\Desktop\IMF-Logo.jpg"/>
          <p:cNvPicPr>
            <a:picLocks noChangeAspect="1" noChangeArrowheads="1"/>
          </p:cNvPicPr>
          <p:nvPr/>
        </p:nvPicPr>
        <p:blipFill>
          <a:blip r:embed="rId3" cstate="print"/>
          <a:srcRect/>
          <a:stretch>
            <a:fillRect/>
          </a:stretch>
        </p:blipFill>
        <p:spPr bwMode="auto">
          <a:xfrm>
            <a:off x="7771086" y="52137"/>
            <a:ext cx="1296714" cy="1319463"/>
          </a:xfrm>
          <a:prstGeom prst="rect">
            <a:avLst/>
          </a:prstGeom>
          <a:noFill/>
        </p:spPr>
      </p:pic>
      <p:graphicFrame>
        <p:nvGraphicFramePr>
          <p:cNvPr id="13" name="Chart 12"/>
          <p:cNvGraphicFramePr/>
          <p:nvPr/>
        </p:nvGraphicFramePr>
        <p:xfrm>
          <a:off x="6096000" y="1752600"/>
          <a:ext cx="2667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3429000" y="3886200"/>
          <a:ext cx="27432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533400" y="1676400"/>
          <a:ext cx="27432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nvGraphicFramePr>
        <p:xfrm>
          <a:off x="3124200" y="1828800"/>
          <a:ext cx="3048000" cy="213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p:nvPr/>
        </p:nvGraphicFramePr>
        <p:xfrm>
          <a:off x="838200" y="3886200"/>
          <a:ext cx="2590800" cy="2057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p:cNvGraphicFramePr/>
          <p:nvPr/>
        </p:nvGraphicFramePr>
        <p:xfrm>
          <a:off x="6096000" y="3886200"/>
          <a:ext cx="2895600" cy="2286000"/>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Box 18"/>
          <p:cNvSpPr txBox="1"/>
          <p:nvPr/>
        </p:nvSpPr>
        <p:spPr>
          <a:xfrm>
            <a:off x="990600" y="6400800"/>
            <a:ext cx="5257800" cy="369332"/>
          </a:xfrm>
          <a:prstGeom prst="rect">
            <a:avLst/>
          </a:prstGeom>
          <a:noFill/>
        </p:spPr>
        <p:txBody>
          <a:bodyPr wrap="square" rtlCol="0">
            <a:spAutoFit/>
          </a:bodyPr>
          <a:lstStyle/>
          <a:p>
            <a:r>
              <a:rPr lang="en-US" dirty="0" smtClean="0"/>
              <a:t>Source: Cuberes and Teignier (2012)</a:t>
            </a:r>
            <a:endParaRPr lang="en-US"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12641</TotalTime>
  <Words>3761</Words>
  <Application>Microsoft Office PowerPoint</Application>
  <PresentationFormat>On-screen Show (4:3)</PresentationFormat>
  <Paragraphs>316</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Female Labor Force Participation Rates are Low in Many Countries, …</vt:lpstr>
      <vt:lpstr>Progress Has on Average Stagnated over the Last 20 years.</vt:lpstr>
      <vt:lpstr>Gender Gaps in Participation Rates Remain High,…</vt:lpstr>
      <vt:lpstr>Gender Gaps in Education  Remain Significant.</vt:lpstr>
      <vt:lpstr>But even for similar education levels, gender wages gaps are sizable.</vt:lpstr>
      <vt:lpstr>The Macroeconomic Gains from Raising Female Labor Force Participation</vt:lpstr>
      <vt:lpstr>Very high opportunity costs </vt:lpstr>
      <vt:lpstr>Income Losses Due to Gender Gap by Region, in Percent</vt:lpstr>
      <vt:lpstr>Japan: Potential for higher growth</vt:lpstr>
      <vt:lpstr>Saudi Arabia: Wasted Opportunities</vt:lpstr>
      <vt:lpstr>Seventy percent of unemployed women in Saudi have university degrees</vt:lpstr>
      <vt:lpstr>Slide 13</vt:lpstr>
      <vt:lpstr>Changes in Laws can be powerful</vt:lpstr>
      <vt:lpstr>Policies to Increase  Female Labor Force Participation</vt:lpstr>
      <vt:lpstr>Tax Measures</vt:lpstr>
      <vt:lpstr>Expenditure Measures</vt:lpstr>
      <vt:lpstr>Korea: Missed opportunities</vt:lpstr>
      <vt:lpstr>Korea: An illustration of the impact of  more women-friendly policies </vt:lpstr>
      <vt:lpstr>Slide 20</vt:lpstr>
      <vt:lpstr>India: Policies Can Make a Difference</vt:lpstr>
      <vt:lpstr>Slide 22</vt:lpstr>
    </vt:vector>
  </TitlesOfParts>
  <Company>International Monetary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Franco-British Colloque</dc:title>
  <dc:creator>fbornhorst</dc:creator>
  <cp:lastModifiedBy>kkochhar</cp:lastModifiedBy>
  <cp:revision>838</cp:revision>
  <dcterms:created xsi:type="dcterms:W3CDTF">2013-01-10T17:21:11Z</dcterms:created>
  <dcterms:modified xsi:type="dcterms:W3CDTF">2015-04-29T16:43:21Z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